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A4C83-E3CA-40D6-9390-9A8CC57FFE28}" type="doc">
      <dgm:prSet loTypeId="urn:microsoft.com/office/officeart/2005/8/layout/cycle2" loCatId="cycle" qsTypeId="urn:microsoft.com/office/officeart/2005/8/quickstyle/simple1#1" qsCatId="simple" csTypeId="urn:microsoft.com/office/officeart/2005/8/colors/accent0_1" csCatId="mainScheme" phldr="1"/>
      <dgm:spPr/>
      <dgm:t>
        <a:bodyPr/>
        <a:lstStyle/>
        <a:p>
          <a:endParaRPr kumimoji="1" lang="ja-JP" altLang="en-US"/>
        </a:p>
      </dgm:t>
    </dgm:pt>
    <dgm:pt modelId="{C7B4B2CE-14F7-476F-8E9F-8591297561E2}">
      <dgm:prSet phldrT="[テキスト]" custT="1"/>
      <dgm:spPr>
        <a:ln w="38100">
          <a:solidFill>
            <a:srgbClr val="990033"/>
          </a:solidFill>
        </a:ln>
      </dgm:spPr>
      <dgm:t>
        <a:bodyPr/>
        <a:lstStyle/>
        <a:p>
          <a:r>
            <a:rPr kumimoji="1" lang="ja-JP" altLang="en-US" sz="1600" dirty="0" smtClean="0">
              <a:latin typeface="HGP創英角ｺﾞｼｯｸUB" pitchFamily="50" charset="-128"/>
              <a:ea typeface="HGP創英角ｺﾞｼｯｸUB" pitchFamily="50" charset="-128"/>
            </a:rPr>
            <a:t>月曜</a:t>
          </a:r>
          <a:endParaRPr kumimoji="1" lang="en-US" altLang="ja-JP" sz="1600" dirty="0" smtClean="0">
            <a:latin typeface="HGP創英角ｺﾞｼｯｸUB" pitchFamily="50" charset="-128"/>
            <a:ea typeface="HGP創英角ｺﾞｼｯｸUB" pitchFamily="50" charset="-128"/>
          </a:endParaRPr>
        </a:p>
        <a:p>
          <a:r>
            <a:rPr kumimoji="1" lang="ja-JP" altLang="en-US" sz="1400" dirty="0" smtClean="0">
              <a:latin typeface="HGP創英角ｺﾞｼｯｸUB" pitchFamily="50" charset="-128"/>
              <a:ea typeface="HGP創英角ｺﾞｼｯｸUB" pitchFamily="50" charset="-128"/>
            </a:rPr>
            <a:t>病棟・調剤</a:t>
          </a:r>
          <a:endParaRPr kumimoji="1" lang="ja-JP" altLang="en-US" sz="1400" dirty="0">
            <a:latin typeface="HGP創英角ｺﾞｼｯｸUB" pitchFamily="50" charset="-128"/>
            <a:ea typeface="HGP創英角ｺﾞｼｯｸUB" pitchFamily="50" charset="-128"/>
          </a:endParaRPr>
        </a:p>
      </dgm:t>
    </dgm:pt>
    <dgm:pt modelId="{255EE492-561C-4C2A-A219-BE4CEA5AB6B3}" type="parTrans" cxnId="{9DE6299A-8DBE-42B8-A614-86CFD2D9591B}">
      <dgm:prSet/>
      <dgm:spPr/>
      <dgm:t>
        <a:bodyPr/>
        <a:lstStyle/>
        <a:p>
          <a:endParaRPr kumimoji="1" lang="ja-JP" altLang="en-US"/>
        </a:p>
      </dgm:t>
    </dgm:pt>
    <dgm:pt modelId="{15EE5423-8C3E-4854-AC84-19623914C69D}" type="sibTrans" cxnId="{9DE6299A-8DBE-42B8-A614-86CFD2D9591B}">
      <dgm:prSet/>
      <dgm:spPr>
        <a:solidFill>
          <a:schemeClr val="tx1"/>
        </a:solidFill>
        <a:ln w="38100">
          <a:solidFill>
            <a:schemeClr val="tx1"/>
          </a:solidFill>
        </a:ln>
      </dgm:spPr>
      <dgm:t>
        <a:bodyPr/>
        <a:lstStyle/>
        <a:p>
          <a:endParaRPr kumimoji="1" lang="ja-JP" altLang="en-US"/>
        </a:p>
      </dgm:t>
    </dgm:pt>
    <dgm:pt modelId="{B47AA323-DB24-4071-8334-02CD0FC85DC7}">
      <dgm:prSet phldrT="[テキスト]"/>
      <dgm:spPr>
        <a:ln w="38100">
          <a:solidFill>
            <a:srgbClr val="990033"/>
          </a:solidFill>
        </a:ln>
      </dgm:spPr>
      <dgm:t>
        <a:bodyPr/>
        <a:lstStyle/>
        <a:p>
          <a:r>
            <a:rPr kumimoji="1" lang="ja-JP" altLang="en-US" dirty="0" smtClean="0">
              <a:latin typeface="HGP創英角ｺﾞｼｯｸUB" pitchFamily="50" charset="-128"/>
              <a:ea typeface="HGP創英角ｺﾞｼｯｸUB" pitchFamily="50" charset="-128"/>
            </a:rPr>
            <a:t>火曜</a:t>
          </a:r>
          <a:endParaRPr kumimoji="1"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往診同行</a:t>
          </a:r>
          <a:endParaRPr kumimoji="1" lang="en-US" altLang="ja-JP" dirty="0" smtClean="0">
            <a:latin typeface="HGP創英角ｺﾞｼｯｸUB" pitchFamily="50" charset="-128"/>
            <a:ea typeface="HGP創英角ｺﾞｼｯｸUB" pitchFamily="50" charset="-128"/>
          </a:endParaRPr>
        </a:p>
      </dgm:t>
    </dgm:pt>
    <dgm:pt modelId="{6AD42BBE-494D-4D08-BCBE-57A5CD834767}" type="parTrans" cxnId="{9249E396-B015-4F4B-AFD6-CFC902DC7AEF}">
      <dgm:prSet/>
      <dgm:spPr/>
      <dgm:t>
        <a:bodyPr/>
        <a:lstStyle/>
        <a:p>
          <a:endParaRPr kumimoji="1" lang="ja-JP" altLang="en-US"/>
        </a:p>
      </dgm:t>
    </dgm:pt>
    <dgm:pt modelId="{7F011E4E-5153-4B9C-B7A1-E0CCBC3B616A}" type="sibTrans" cxnId="{9249E396-B015-4F4B-AFD6-CFC902DC7AEF}">
      <dgm:prSet/>
      <dgm:spPr>
        <a:solidFill>
          <a:schemeClr val="tx1"/>
        </a:solidFill>
        <a:ln w="38100">
          <a:solidFill>
            <a:schemeClr val="tx1"/>
          </a:solidFill>
        </a:ln>
      </dgm:spPr>
      <dgm:t>
        <a:bodyPr/>
        <a:lstStyle/>
        <a:p>
          <a:endParaRPr kumimoji="1" lang="ja-JP" altLang="en-US"/>
        </a:p>
      </dgm:t>
    </dgm:pt>
    <dgm:pt modelId="{FCB1C497-2B75-43CB-81BF-12D7D99BD964}">
      <dgm:prSet phldrT="[テキスト]"/>
      <dgm:spPr>
        <a:ln w="38100">
          <a:solidFill>
            <a:srgbClr val="990033"/>
          </a:solidFill>
        </a:ln>
      </dgm:spPr>
      <dgm:t>
        <a:bodyPr/>
        <a:lstStyle/>
        <a:p>
          <a:r>
            <a:rPr kumimoji="1" lang="ja-JP" altLang="en-US" dirty="0" smtClean="0">
              <a:latin typeface="HGP創英角ｺﾞｼｯｸUB" pitchFamily="50" charset="-128"/>
              <a:ea typeface="HGP創英角ｺﾞｼｯｸUB" pitchFamily="50" charset="-128"/>
            </a:rPr>
            <a:t>木曜</a:t>
          </a:r>
          <a:endParaRPr kumimoji="1" lang="en-US" altLang="ja-JP" dirty="0" smtClean="0">
            <a:latin typeface="HGP創英角ｺﾞｼｯｸUB" pitchFamily="50" charset="-128"/>
            <a:ea typeface="HGP創英角ｺﾞｼｯｸUB" pitchFamily="50" charset="-128"/>
          </a:endParaRPr>
        </a:p>
        <a:p>
          <a:r>
            <a:rPr kumimoji="1" lang="ja-JP" altLang="en-US" dirty="0" smtClean="0">
              <a:latin typeface="HGP創英角ｺﾞｼｯｸUB" pitchFamily="50" charset="-128"/>
              <a:ea typeface="HGP創英角ｺﾞｼｯｸUB" pitchFamily="50" charset="-128"/>
            </a:rPr>
            <a:t>訪問服薬指導</a:t>
          </a:r>
          <a:endParaRPr kumimoji="1" lang="en-US" altLang="ja-JP" dirty="0" smtClean="0">
            <a:latin typeface="HGP創英角ｺﾞｼｯｸUB" pitchFamily="50" charset="-128"/>
            <a:ea typeface="HGP創英角ｺﾞｼｯｸUB" pitchFamily="50" charset="-128"/>
          </a:endParaRPr>
        </a:p>
      </dgm:t>
    </dgm:pt>
    <dgm:pt modelId="{6A36323F-31A8-4C2D-A660-7A5E4EDA97F3}" type="parTrans" cxnId="{F69A07D3-27F4-41D2-A002-684BBE8FA889}">
      <dgm:prSet/>
      <dgm:spPr/>
      <dgm:t>
        <a:bodyPr/>
        <a:lstStyle/>
        <a:p>
          <a:endParaRPr kumimoji="1" lang="ja-JP" altLang="en-US"/>
        </a:p>
      </dgm:t>
    </dgm:pt>
    <dgm:pt modelId="{A945D05C-B1C8-48B9-BD1B-AB1DF9873CB2}" type="sibTrans" cxnId="{F69A07D3-27F4-41D2-A002-684BBE8FA889}">
      <dgm:prSet/>
      <dgm:spPr>
        <a:solidFill>
          <a:schemeClr val="tx1"/>
        </a:solidFill>
        <a:ln w="38100">
          <a:solidFill>
            <a:schemeClr val="tx1"/>
          </a:solidFill>
        </a:ln>
      </dgm:spPr>
      <dgm:t>
        <a:bodyPr/>
        <a:lstStyle/>
        <a:p>
          <a:endParaRPr kumimoji="1" lang="ja-JP" altLang="en-US"/>
        </a:p>
      </dgm:t>
    </dgm:pt>
    <dgm:pt modelId="{3EF74FDE-C717-489D-B57B-508F9C9CD616}">
      <dgm:prSet phldrT="[テキスト]" custT="1"/>
      <dgm:spPr>
        <a:ln w="38100">
          <a:solidFill>
            <a:srgbClr val="990033"/>
          </a:solidFill>
        </a:ln>
      </dgm:spPr>
      <dgm:t>
        <a:bodyPr/>
        <a:lstStyle/>
        <a:p>
          <a:r>
            <a:rPr kumimoji="1" lang="ja-JP" altLang="en-US" sz="1600" dirty="0" smtClean="0">
              <a:latin typeface="HGP創英角ｺﾞｼｯｸUB" pitchFamily="50" charset="-128"/>
              <a:ea typeface="HGP創英角ｺﾞｼｯｸUB" pitchFamily="50" charset="-128"/>
            </a:rPr>
            <a:t>金曜</a:t>
          </a:r>
          <a:endParaRPr kumimoji="1" lang="en-US" altLang="ja-JP" sz="1600" dirty="0" smtClean="0">
            <a:latin typeface="HGP創英角ｺﾞｼｯｸUB" pitchFamily="50" charset="-128"/>
            <a:ea typeface="HGP創英角ｺﾞｼｯｸUB" pitchFamily="50" charset="-128"/>
          </a:endParaRPr>
        </a:p>
        <a:p>
          <a:r>
            <a:rPr kumimoji="1" lang="ja-JP" altLang="en-US" sz="1400" dirty="0" smtClean="0">
              <a:latin typeface="HGP創英角ｺﾞｼｯｸUB" pitchFamily="50" charset="-128"/>
              <a:ea typeface="HGP創英角ｺﾞｼｯｸUB" pitchFamily="50" charset="-128"/>
            </a:rPr>
            <a:t>病棟・調剤</a:t>
          </a:r>
          <a:endParaRPr kumimoji="1" lang="ja-JP" altLang="en-US" sz="1400" dirty="0">
            <a:latin typeface="HGP創英角ｺﾞｼｯｸUB" pitchFamily="50" charset="-128"/>
            <a:ea typeface="HGP創英角ｺﾞｼｯｸUB" pitchFamily="50" charset="-128"/>
          </a:endParaRPr>
        </a:p>
      </dgm:t>
    </dgm:pt>
    <dgm:pt modelId="{C32B0821-7942-44B7-B0A3-5C7D486CD8D8}" type="parTrans" cxnId="{BCAA6225-5B27-4268-9169-37D133BB3242}">
      <dgm:prSet/>
      <dgm:spPr/>
      <dgm:t>
        <a:bodyPr/>
        <a:lstStyle/>
        <a:p>
          <a:endParaRPr kumimoji="1" lang="ja-JP" altLang="en-US"/>
        </a:p>
      </dgm:t>
    </dgm:pt>
    <dgm:pt modelId="{AA70A0A9-77E9-43B3-B7EB-D55B4A05AED1}" type="sibTrans" cxnId="{BCAA6225-5B27-4268-9169-37D133BB3242}">
      <dgm:prSet/>
      <dgm:spPr>
        <a:solidFill>
          <a:schemeClr val="tx1"/>
        </a:solidFill>
        <a:ln w="38100">
          <a:solidFill>
            <a:schemeClr val="tx1"/>
          </a:solidFill>
        </a:ln>
      </dgm:spPr>
      <dgm:t>
        <a:bodyPr/>
        <a:lstStyle/>
        <a:p>
          <a:endParaRPr lang="ja-JP" altLang="en-US"/>
        </a:p>
      </dgm:t>
    </dgm:pt>
    <dgm:pt modelId="{D7E0D275-3936-4F98-942D-854AF1AFA6A9}">
      <dgm:prSet phldrT="[テキスト]" custT="1"/>
      <dgm:spPr>
        <a:ln w="38100">
          <a:solidFill>
            <a:srgbClr val="990033"/>
          </a:solidFill>
        </a:ln>
      </dgm:spPr>
      <dgm:t>
        <a:bodyPr/>
        <a:lstStyle/>
        <a:p>
          <a:r>
            <a:rPr kumimoji="1" lang="ja-JP" altLang="en-US" sz="1600" dirty="0" smtClean="0">
              <a:latin typeface="HGP創英角ｺﾞｼｯｸUB" pitchFamily="50" charset="-128"/>
              <a:ea typeface="HGP創英角ｺﾞｼｯｸUB" pitchFamily="50" charset="-128"/>
            </a:rPr>
            <a:t>水曜</a:t>
          </a:r>
          <a:endParaRPr kumimoji="1" lang="en-US" altLang="ja-JP" sz="1600" dirty="0" smtClean="0">
            <a:latin typeface="HGP創英角ｺﾞｼｯｸUB" pitchFamily="50" charset="-128"/>
            <a:ea typeface="HGP創英角ｺﾞｼｯｸUB" pitchFamily="50" charset="-128"/>
          </a:endParaRPr>
        </a:p>
        <a:p>
          <a:r>
            <a:rPr kumimoji="1" lang="ja-JP" altLang="en-US" sz="1400" dirty="0" smtClean="0">
              <a:latin typeface="HGP創英角ｺﾞｼｯｸUB" pitchFamily="50" charset="-128"/>
              <a:ea typeface="HGP創英角ｺﾞｼｯｸUB" pitchFamily="50" charset="-128"/>
            </a:rPr>
            <a:t>病棟・調剤</a:t>
          </a:r>
          <a:endParaRPr kumimoji="1" lang="ja-JP" altLang="en-US" sz="1400" dirty="0">
            <a:latin typeface="HGP創英角ｺﾞｼｯｸUB" pitchFamily="50" charset="-128"/>
            <a:ea typeface="HGP創英角ｺﾞｼｯｸUB" pitchFamily="50" charset="-128"/>
          </a:endParaRPr>
        </a:p>
      </dgm:t>
    </dgm:pt>
    <dgm:pt modelId="{6FDA5CC2-DDDF-45D1-90A1-3F60B3BD7E15}" type="parTrans" cxnId="{403369D4-BACC-4C89-B54B-54D7B9B0928A}">
      <dgm:prSet/>
      <dgm:spPr/>
      <dgm:t>
        <a:bodyPr/>
        <a:lstStyle/>
        <a:p>
          <a:endParaRPr kumimoji="1" lang="ja-JP" altLang="en-US"/>
        </a:p>
      </dgm:t>
    </dgm:pt>
    <dgm:pt modelId="{EB249999-CAF5-46FB-8A4B-865933E17F5D}" type="sibTrans" cxnId="{403369D4-BACC-4C89-B54B-54D7B9B0928A}">
      <dgm:prSet/>
      <dgm:spPr>
        <a:solidFill>
          <a:schemeClr val="tx1"/>
        </a:solidFill>
        <a:ln w="38100">
          <a:solidFill>
            <a:schemeClr val="tx1"/>
          </a:solidFill>
        </a:ln>
      </dgm:spPr>
      <dgm:t>
        <a:bodyPr/>
        <a:lstStyle/>
        <a:p>
          <a:endParaRPr kumimoji="1" lang="ja-JP" altLang="en-US"/>
        </a:p>
      </dgm:t>
    </dgm:pt>
    <dgm:pt modelId="{1D191FCD-AAFB-4791-B2F1-1899F1AC11EE}" type="pres">
      <dgm:prSet presAssocID="{5E0A4C83-E3CA-40D6-9390-9A8CC57FFE28}" presName="cycle" presStyleCnt="0">
        <dgm:presLayoutVars>
          <dgm:dir/>
          <dgm:resizeHandles val="exact"/>
        </dgm:presLayoutVars>
      </dgm:prSet>
      <dgm:spPr/>
      <dgm:t>
        <a:bodyPr/>
        <a:lstStyle/>
        <a:p>
          <a:endParaRPr kumimoji="1" lang="ja-JP" altLang="en-US"/>
        </a:p>
      </dgm:t>
    </dgm:pt>
    <dgm:pt modelId="{F32D6AD8-0E6C-416B-9DFF-2D14E1AE56F6}" type="pres">
      <dgm:prSet presAssocID="{C7B4B2CE-14F7-476F-8E9F-8591297561E2}" presName="node" presStyleLbl="node1" presStyleIdx="0" presStyleCnt="5">
        <dgm:presLayoutVars>
          <dgm:bulletEnabled val="1"/>
        </dgm:presLayoutVars>
      </dgm:prSet>
      <dgm:spPr/>
      <dgm:t>
        <a:bodyPr/>
        <a:lstStyle/>
        <a:p>
          <a:endParaRPr kumimoji="1" lang="ja-JP" altLang="en-US"/>
        </a:p>
      </dgm:t>
    </dgm:pt>
    <dgm:pt modelId="{E802EE36-6388-46AB-A406-CCCA796030E3}" type="pres">
      <dgm:prSet presAssocID="{15EE5423-8C3E-4854-AC84-19623914C69D}" presName="sibTrans" presStyleLbl="sibTrans2D1" presStyleIdx="0" presStyleCnt="5"/>
      <dgm:spPr/>
      <dgm:t>
        <a:bodyPr/>
        <a:lstStyle/>
        <a:p>
          <a:endParaRPr kumimoji="1" lang="ja-JP" altLang="en-US"/>
        </a:p>
      </dgm:t>
    </dgm:pt>
    <dgm:pt modelId="{8F7B3A2A-1B09-4890-AE48-8FE8472E2685}" type="pres">
      <dgm:prSet presAssocID="{15EE5423-8C3E-4854-AC84-19623914C69D}" presName="connectorText" presStyleLbl="sibTrans2D1" presStyleIdx="0" presStyleCnt="5"/>
      <dgm:spPr/>
      <dgm:t>
        <a:bodyPr/>
        <a:lstStyle/>
        <a:p>
          <a:endParaRPr kumimoji="1" lang="ja-JP" altLang="en-US"/>
        </a:p>
      </dgm:t>
    </dgm:pt>
    <dgm:pt modelId="{DBC363C2-A62C-43E6-A253-01C93AE1D7EE}" type="pres">
      <dgm:prSet presAssocID="{B47AA323-DB24-4071-8334-02CD0FC85DC7}" presName="node" presStyleLbl="node1" presStyleIdx="1" presStyleCnt="5">
        <dgm:presLayoutVars>
          <dgm:bulletEnabled val="1"/>
        </dgm:presLayoutVars>
      </dgm:prSet>
      <dgm:spPr/>
      <dgm:t>
        <a:bodyPr/>
        <a:lstStyle/>
        <a:p>
          <a:endParaRPr kumimoji="1" lang="ja-JP" altLang="en-US"/>
        </a:p>
      </dgm:t>
    </dgm:pt>
    <dgm:pt modelId="{DB6B05FE-814E-427D-8824-854341242F3C}" type="pres">
      <dgm:prSet presAssocID="{7F011E4E-5153-4B9C-B7A1-E0CCBC3B616A}" presName="sibTrans" presStyleLbl="sibTrans2D1" presStyleIdx="1" presStyleCnt="5"/>
      <dgm:spPr/>
      <dgm:t>
        <a:bodyPr/>
        <a:lstStyle/>
        <a:p>
          <a:endParaRPr kumimoji="1" lang="ja-JP" altLang="en-US"/>
        </a:p>
      </dgm:t>
    </dgm:pt>
    <dgm:pt modelId="{AEC3F822-B2A8-4DF8-9D43-D4F23A1DDE8D}" type="pres">
      <dgm:prSet presAssocID="{7F011E4E-5153-4B9C-B7A1-E0CCBC3B616A}" presName="connectorText" presStyleLbl="sibTrans2D1" presStyleIdx="1" presStyleCnt="5"/>
      <dgm:spPr/>
      <dgm:t>
        <a:bodyPr/>
        <a:lstStyle/>
        <a:p>
          <a:endParaRPr kumimoji="1" lang="ja-JP" altLang="en-US"/>
        </a:p>
      </dgm:t>
    </dgm:pt>
    <dgm:pt modelId="{EE61D9DC-5B9C-41E2-A248-4B7EDB146758}" type="pres">
      <dgm:prSet presAssocID="{D7E0D275-3936-4F98-942D-854AF1AFA6A9}" presName="node" presStyleLbl="node1" presStyleIdx="2" presStyleCnt="5" custScaleX="98224">
        <dgm:presLayoutVars>
          <dgm:bulletEnabled val="1"/>
        </dgm:presLayoutVars>
      </dgm:prSet>
      <dgm:spPr/>
      <dgm:t>
        <a:bodyPr/>
        <a:lstStyle/>
        <a:p>
          <a:endParaRPr kumimoji="1" lang="ja-JP" altLang="en-US"/>
        </a:p>
      </dgm:t>
    </dgm:pt>
    <dgm:pt modelId="{7D073D1D-87C7-45C9-B77D-A45178F60BFE}" type="pres">
      <dgm:prSet presAssocID="{EB249999-CAF5-46FB-8A4B-865933E17F5D}" presName="sibTrans" presStyleLbl="sibTrans2D1" presStyleIdx="2" presStyleCnt="5"/>
      <dgm:spPr/>
      <dgm:t>
        <a:bodyPr/>
        <a:lstStyle/>
        <a:p>
          <a:endParaRPr kumimoji="1" lang="ja-JP" altLang="en-US"/>
        </a:p>
      </dgm:t>
    </dgm:pt>
    <dgm:pt modelId="{33ACFC16-0331-4833-B9E1-8227BB0BCB8A}" type="pres">
      <dgm:prSet presAssocID="{EB249999-CAF5-46FB-8A4B-865933E17F5D}" presName="connectorText" presStyleLbl="sibTrans2D1" presStyleIdx="2" presStyleCnt="5"/>
      <dgm:spPr/>
      <dgm:t>
        <a:bodyPr/>
        <a:lstStyle/>
        <a:p>
          <a:endParaRPr kumimoji="1" lang="ja-JP" altLang="en-US"/>
        </a:p>
      </dgm:t>
    </dgm:pt>
    <dgm:pt modelId="{86B37A69-8327-4126-B075-ECF930C01103}" type="pres">
      <dgm:prSet presAssocID="{FCB1C497-2B75-43CB-81BF-12D7D99BD964}" presName="node" presStyleLbl="node1" presStyleIdx="3" presStyleCnt="5">
        <dgm:presLayoutVars>
          <dgm:bulletEnabled val="1"/>
        </dgm:presLayoutVars>
      </dgm:prSet>
      <dgm:spPr/>
      <dgm:t>
        <a:bodyPr/>
        <a:lstStyle/>
        <a:p>
          <a:endParaRPr kumimoji="1" lang="ja-JP" altLang="en-US"/>
        </a:p>
      </dgm:t>
    </dgm:pt>
    <dgm:pt modelId="{D1545B1B-78A5-4275-81CC-4357DAF1D441}" type="pres">
      <dgm:prSet presAssocID="{A945D05C-B1C8-48B9-BD1B-AB1DF9873CB2}" presName="sibTrans" presStyleLbl="sibTrans2D1" presStyleIdx="3" presStyleCnt="5"/>
      <dgm:spPr/>
      <dgm:t>
        <a:bodyPr/>
        <a:lstStyle/>
        <a:p>
          <a:endParaRPr kumimoji="1" lang="ja-JP" altLang="en-US"/>
        </a:p>
      </dgm:t>
    </dgm:pt>
    <dgm:pt modelId="{46F466E2-7B7F-49E5-8AB9-51D5BE9FC008}" type="pres">
      <dgm:prSet presAssocID="{A945D05C-B1C8-48B9-BD1B-AB1DF9873CB2}" presName="connectorText" presStyleLbl="sibTrans2D1" presStyleIdx="3" presStyleCnt="5"/>
      <dgm:spPr/>
      <dgm:t>
        <a:bodyPr/>
        <a:lstStyle/>
        <a:p>
          <a:endParaRPr kumimoji="1" lang="ja-JP" altLang="en-US"/>
        </a:p>
      </dgm:t>
    </dgm:pt>
    <dgm:pt modelId="{FC48815A-2A72-418C-AF2E-EC71C2FE9302}" type="pres">
      <dgm:prSet presAssocID="{3EF74FDE-C717-489D-B57B-508F9C9CD616}" presName="node" presStyleLbl="node1" presStyleIdx="4" presStyleCnt="5">
        <dgm:presLayoutVars>
          <dgm:bulletEnabled val="1"/>
        </dgm:presLayoutVars>
      </dgm:prSet>
      <dgm:spPr/>
      <dgm:t>
        <a:bodyPr/>
        <a:lstStyle/>
        <a:p>
          <a:endParaRPr kumimoji="1" lang="ja-JP" altLang="en-US"/>
        </a:p>
      </dgm:t>
    </dgm:pt>
    <dgm:pt modelId="{0FAC2843-F335-456D-B6CB-CBE87FC6D2B0}" type="pres">
      <dgm:prSet presAssocID="{AA70A0A9-77E9-43B3-B7EB-D55B4A05AED1}" presName="sibTrans" presStyleLbl="sibTrans2D1" presStyleIdx="4" presStyleCnt="5"/>
      <dgm:spPr/>
      <dgm:t>
        <a:bodyPr/>
        <a:lstStyle/>
        <a:p>
          <a:endParaRPr kumimoji="1" lang="ja-JP" altLang="en-US"/>
        </a:p>
      </dgm:t>
    </dgm:pt>
    <dgm:pt modelId="{67A18AA7-5056-470A-BE74-DA91FB6CAEE1}" type="pres">
      <dgm:prSet presAssocID="{AA70A0A9-77E9-43B3-B7EB-D55B4A05AED1}" presName="connectorText" presStyleLbl="sibTrans2D1" presStyleIdx="4" presStyleCnt="5"/>
      <dgm:spPr/>
      <dgm:t>
        <a:bodyPr/>
        <a:lstStyle/>
        <a:p>
          <a:endParaRPr kumimoji="1" lang="ja-JP" altLang="en-US"/>
        </a:p>
      </dgm:t>
    </dgm:pt>
  </dgm:ptLst>
  <dgm:cxnLst>
    <dgm:cxn modelId="{9DE6299A-8DBE-42B8-A614-86CFD2D9591B}" srcId="{5E0A4C83-E3CA-40D6-9390-9A8CC57FFE28}" destId="{C7B4B2CE-14F7-476F-8E9F-8591297561E2}" srcOrd="0" destOrd="0" parTransId="{255EE492-561C-4C2A-A219-BE4CEA5AB6B3}" sibTransId="{15EE5423-8C3E-4854-AC84-19623914C69D}"/>
    <dgm:cxn modelId="{9249E396-B015-4F4B-AFD6-CFC902DC7AEF}" srcId="{5E0A4C83-E3CA-40D6-9390-9A8CC57FFE28}" destId="{B47AA323-DB24-4071-8334-02CD0FC85DC7}" srcOrd="1" destOrd="0" parTransId="{6AD42BBE-494D-4D08-BCBE-57A5CD834767}" sibTransId="{7F011E4E-5153-4B9C-B7A1-E0CCBC3B616A}"/>
    <dgm:cxn modelId="{7B7584E1-9B15-49A8-8345-CF85C385588C}" type="presOf" srcId="{EB249999-CAF5-46FB-8A4B-865933E17F5D}" destId="{7D073D1D-87C7-45C9-B77D-A45178F60BFE}" srcOrd="0" destOrd="0" presId="urn:microsoft.com/office/officeart/2005/8/layout/cycle2"/>
    <dgm:cxn modelId="{6902DCE4-7371-41B0-8F53-10CF24076473}" type="presOf" srcId="{7F011E4E-5153-4B9C-B7A1-E0CCBC3B616A}" destId="{DB6B05FE-814E-427D-8824-854341242F3C}" srcOrd="0" destOrd="0" presId="urn:microsoft.com/office/officeart/2005/8/layout/cycle2"/>
    <dgm:cxn modelId="{B02EFF2A-FDE4-4D17-998D-D0F6A3044C21}" type="presOf" srcId="{3EF74FDE-C717-489D-B57B-508F9C9CD616}" destId="{FC48815A-2A72-418C-AF2E-EC71C2FE9302}" srcOrd="0" destOrd="0" presId="urn:microsoft.com/office/officeart/2005/8/layout/cycle2"/>
    <dgm:cxn modelId="{1330910B-C895-48E5-A5D2-FF1250C394CF}" type="presOf" srcId="{15EE5423-8C3E-4854-AC84-19623914C69D}" destId="{E802EE36-6388-46AB-A406-CCCA796030E3}" srcOrd="0" destOrd="0" presId="urn:microsoft.com/office/officeart/2005/8/layout/cycle2"/>
    <dgm:cxn modelId="{403369D4-BACC-4C89-B54B-54D7B9B0928A}" srcId="{5E0A4C83-E3CA-40D6-9390-9A8CC57FFE28}" destId="{D7E0D275-3936-4F98-942D-854AF1AFA6A9}" srcOrd="2" destOrd="0" parTransId="{6FDA5CC2-DDDF-45D1-90A1-3F60B3BD7E15}" sibTransId="{EB249999-CAF5-46FB-8A4B-865933E17F5D}"/>
    <dgm:cxn modelId="{9C3B7CFC-0ED7-4FD5-A138-936831799441}" type="presOf" srcId="{D7E0D275-3936-4F98-942D-854AF1AFA6A9}" destId="{EE61D9DC-5B9C-41E2-A248-4B7EDB146758}" srcOrd="0" destOrd="0" presId="urn:microsoft.com/office/officeart/2005/8/layout/cycle2"/>
    <dgm:cxn modelId="{5EEE66DB-9906-4D41-A002-D67D21CAC5EC}" type="presOf" srcId="{5E0A4C83-E3CA-40D6-9390-9A8CC57FFE28}" destId="{1D191FCD-AAFB-4791-B2F1-1899F1AC11EE}" srcOrd="0" destOrd="0" presId="urn:microsoft.com/office/officeart/2005/8/layout/cycle2"/>
    <dgm:cxn modelId="{8B080AD6-62E2-4B8C-931C-21C9F2E252AF}" type="presOf" srcId="{FCB1C497-2B75-43CB-81BF-12D7D99BD964}" destId="{86B37A69-8327-4126-B075-ECF930C01103}" srcOrd="0" destOrd="0" presId="urn:microsoft.com/office/officeart/2005/8/layout/cycle2"/>
    <dgm:cxn modelId="{F69A07D3-27F4-41D2-A002-684BBE8FA889}" srcId="{5E0A4C83-E3CA-40D6-9390-9A8CC57FFE28}" destId="{FCB1C497-2B75-43CB-81BF-12D7D99BD964}" srcOrd="3" destOrd="0" parTransId="{6A36323F-31A8-4C2D-A660-7A5E4EDA97F3}" sibTransId="{A945D05C-B1C8-48B9-BD1B-AB1DF9873CB2}"/>
    <dgm:cxn modelId="{E450C39C-E8F7-41D3-A5AD-9AA3687B2363}" type="presOf" srcId="{EB249999-CAF5-46FB-8A4B-865933E17F5D}" destId="{33ACFC16-0331-4833-B9E1-8227BB0BCB8A}" srcOrd="1" destOrd="0" presId="urn:microsoft.com/office/officeart/2005/8/layout/cycle2"/>
    <dgm:cxn modelId="{94D82CD9-7F90-4CFE-9646-B09E2BD2A318}" type="presOf" srcId="{15EE5423-8C3E-4854-AC84-19623914C69D}" destId="{8F7B3A2A-1B09-4890-AE48-8FE8472E2685}" srcOrd="1" destOrd="0" presId="urn:microsoft.com/office/officeart/2005/8/layout/cycle2"/>
    <dgm:cxn modelId="{70B7BE5E-BD19-409A-B567-3BA91804F518}" type="presOf" srcId="{A945D05C-B1C8-48B9-BD1B-AB1DF9873CB2}" destId="{D1545B1B-78A5-4275-81CC-4357DAF1D441}" srcOrd="0" destOrd="0" presId="urn:microsoft.com/office/officeart/2005/8/layout/cycle2"/>
    <dgm:cxn modelId="{407619C8-1BED-4260-A229-C88E8B0BF5A7}" type="presOf" srcId="{A945D05C-B1C8-48B9-BD1B-AB1DF9873CB2}" destId="{46F466E2-7B7F-49E5-8AB9-51D5BE9FC008}" srcOrd="1" destOrd="0" presId="urn:microsoft.com/office/officeart/2005/8/layout/cycle2"/>
    <dgm:cxn modelId="{BCAA6225-5B27-4268-9169-37D133BB3242}" srcId="{5E0A4C83-E3CA-40D6-9390-9A8CC57FFE28}" destId="{3EF74FDE-C717-489D-B57B-508F9C9CD616}" srcOrd="4" destOrd="0" parTransId="{C32B0821-7942-44B7-B0A3-5C7D486CD8D8}" sibTransId="{AA70A0A9-77E9-43B3-B7EB-D55B4A05AED1}"/>
    <dgm:cxn modelId="{40F547CB-EE0D-4400-8E3C-B39D4035650A}" type="presOf" srcId="{AA70A0A9-77E9-43B3-B7EB-D55B4A05AED1}" destId="{67A18AA7-5056-470A-BE74-DA91FB6CAEE1}" srcOrd="1" destOrd="0" presId="urn:microsoft.com/office/officeart/2005/8/layout/cycle2"/>
    <dgm:cxn modelId="{EB739A03-1D06-43E5-9641-401519FD8206}" type="presOf" srcId="{C7B4B2CE-14F7-476F-8E9F-8591297561E2}" destId="{F32D6AD8-0E6C-416B-9DFF-2D14E1AE56F6}" srcOrd="0" destOrd="0" presId="urn:microsoft.com/office/officeart/2005/8/layout/cycle2"/>
    <dgm:cxn modelId="{F5B7A359-3957-4FE6-B41E-0894703F7B60}" type="presOf" srcId="{7F011E4E-5153-4B9C-B7A1-E0CCBC3B616A}" destId="{AEC3F822-B2A8-4DF8-9D43-D4F23A1DDE8D}" srcOrd="1" destOrd="0" presId="urn:microsoft.com/office/officeart/2005/8/layout/cycle2"/>
    <dgm:cxn modelId="{64AA1797-63D2-4B6C-8A2C-55D8AFF0A5AA}" type="presOf" srcId="{B47AA323-DB24-4071-8334-02CD0FC85DC7}" destId="{DBC363C2-A62C-43E6-A253-01C93AE1D7EE}" srcOrd="0" destOrd="0" presId="urn:microsoft.com/office/officeart/2005/8/layout/cycle2"/>
    <dgm:cxn modelId="{056F243D-AA90-47A4-B7A3-2684785E56F4}" type="presOf" srcId="{AA70A0A9-77E9-43B3-B7EB-D55B4A05AED1}" destId="{0FAC2843-F335-456D-B6CB-CBE87FC6D2B0}" srcOrd="0" destOrd="0" presId="urn:microsoft.com/office/officeart/2005/8/layout/cycle2"/>
    <dgm:cxn modelId="{38AD01D4-5FD9-4836-B903-B696E2FC09CB}" type="presParOf" srcId="{1D191FCD-AAFB-4791-B2F1-1899F1AC11EE}" destId="{F32D6AD8-0E6C-416B-9DFF-2D14E1AE56F6}" srcOrd="0" destOrd="0" presId="urn:microsoft.com/office/officeart/2005/8/layout/cycle2"/>
    <dgm:cxn modelId="{67489616-4FC5-47DB-AC31-6D118BA189A7}" type="presParOf" srcId="{1D191FCD-AAFB-4791-B2F1-1899F1AC11EE}" destId="{E802EE36-6388-46AB-A406-CCCA796030E3}" srcOrd="1" destOrd="0" presId="urn:microsoft.com/office/officeart/2005/8/layout/cycle2"/>
    <dgm:cxn modelId="{DB54BCBF-1785-4464-86AD-D208E69210AA}" type="presParOf" srcId="{E802EE36-6388-46AB-A406-CCCA796030E3}" destId="{8F7B3A2A-1B09-4890-AE48-8FE8472E2685}" srcOrd="0" destOrd="0" presId="urn:microsoft.com/office/officeart/2005/8/layout/cycle2"/>
    <dgm:cxn modelId="{20B5789B-3B1E-4C17-ADBA-F6C250B94CBD}" type="presParOf" srcId="{1D191FCD-AAFB-4791-B2F1-1899F1AC11EE}" destId="{DBC363C2-A62C-43E6-A253-01C93AE1D7EE}" srcOrd="2" destOrd="0" presId="urn:microsoft.com/office/officeart/2005/8/layout/cycle2"/>
    <dgm:cxn modelId="{6ED33F91-4E55-4E3D-B550-2E4ECFC28439}" type="presParOf" srcId="{1D191FCD-AAFB-4791-B2F1-1899F1AC11EE}" destId="{DB6B05FE-814E-427D-8824-854341242F3C}" srcOrd="3" destOrd="0" presId="urn:microsoft.com/office/officeart/2005/8/layout/cycle2"/>
    <dgm:cxn modelId="{DD294686-41E6-470D-99E0-9F5BF523C72E}" type="presParOf" srcId="{DB6B05FE-814E-427D-8824-854341242F3C}" destId="{AEC3F822-B2A8-4DF8-9D43-D4F23A1DDE8D}" srcOrd="0" destOrd="0" presId="urn:microsoft.com/office/officeart/2005/8/layout/cycle2"/>
    <dgm:cxn modelId="{F2D2061A-1436-42A9-9C83-3D4E15A03F4E}" type="presParOf" srcId="{1D191FCD-AAFB-4791-B2F1-1899F1AC11EE}" destId="{EE61D9DC-5B9C-41E2-A248-4B7EDB146758}" srcOrd="4" destOrd="0" presId="urn:microsoft.com/office/officeart/2005/8/layout/cycle2"/>
    <dgm:cxn modelId="{E12A16D1-103E-4EFE-955C-5D3213528E9E}" type="presParOf" srcId="{1D191FCD-AAFB-4791-B2F1-1899F1AC11EE}" destId="{7D073D1D-87C7-45C9-B77D-A45178F60BFE}" srcOrd="5" destOrd="0" presId="urn:microsoft.com/office/officeart/2005/8/layout/cycle2"/>
    <dgm:cxn modelId="{8AC1C168-3226-4DDC-A7CA-D4038B93F7BC}" type="presParOf" srcId="{7D073D1D-87C7-45C9-B77D-A45178F60BFE}" destId="{33ACFC16-0331-4833-B9E1-8227BB0BCB8A}" srcOrd="0" destOrd="0" presId="urn:microsoft.com/office/officeart/2005/8/layout/cycle2"/>
    <dgm:cxn modelId="{0EA24EEC-4451-4BF6-BE62-ECFFBF608402}" type="presParOf" srcId="{1D191FCD-AAFB-4791-B2F1-1899F1AC11EE}" destId="{86B37A69-8327-4126-B075-ECF930C01103}" srcOrd="6" destOrd="0" presId="urn:microsoft.com/office/officeart/2005/8/layout/cycle2"/>
    <dgm:cxn modelId="{2A2433DD-5132-4CC4-B783-C1E86F802105}" type="presParOf" srcId="{1D191FCD-AAFB-4791-B2F1-1899F1AC11EE}" destId="{D1545B1B-78A5-4275-81CC-4357DAF1D441}" srcOrd="7" destOrd="0" presId="urn:microsoft.com/office/officeart/2005/8/layout/cycle2"/>
    <dgm:cxn modelId="{8D748A7A-EDE1-4ACF-B6AA-BA8695448086}" type="presParOf" srcId="{D1545B1B-78A5-4275-81CC-4357DAF1D441}" destId="{46F466E2-7B7F-49E5-8AB9-51D5BE9FC008}" srcOrd="0" destOrd="0" presId="urn:microsoft.com/office/officeart/2005/8/layout/cycle2"/>
    <dgm:cxn modelId="{EE795CB4-B569-4C67-AB90-FE9EAE2FFE2E}" type="presParOf" srcId="{1D191FCD-AAFB-4791-B2F1-1899F1AC11EE}" destId="{FC48815A-2A72-418C-AF2E-EC71C2FE9302}" srcOrd="8" destOrd="0" presId="urn:microsoft.com/office/officeart/2005/8/layout/cycle2"/>
    <dgm:cxn modelId="{915888C5-AD4A-4F73-B128-39BB166A9FE9}" type="presParOf" srcId="{1D191FCD-AAFB-4791-B2F1-1899F1AC11EE}" destId="{0FAC2843-F335-456D-B6CB-CBE87FC6D2B0}" srcOrd="9" destOrd="0" presId="urn:microsoft.com/office/officeart/2005/8/layout/cycle2"/>
    <dgm:cxn modelId="{DA608422-AC2B-4A76-AAAA-FD372E82CC60}" type="presParOf" srcId="{0FAC2843-F335-456D-B6CB-CBE87FC6D2B0}" destId="{67A18AA7-5056-470A-BE74-DA91FB6CAEE1}" srcOrd="0" destOrd="0" presId="urn:microsoft.com/office/officeart/2005/8/layout/cycle2"/>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2D6AD8-0E6C-416B-9DFF-2D14E1AE56F6}">
      <dsp:nvSpPr>
        <dsp:cNvPr id="0" name=""/>
        <dsp:cNvSpPr/>
      </dsp:nvSpPr>
      <dsp:spPr>
        <a:xfrm>
          <a:off x="2434828" y="401"/>
          <a:ext cx="1226343" cy="1226343"/>
        </a:xfrm>
        <a:prstGeom prst="ellipse">
          <a:avLst/>
        </a:prstGeom>
        <a:solidFill>
          <a:schemeClr val="lt1">
            <a:hueOff val="0"/>
            <a:satOff val="0"/>
            <a:lumOff val="0"/>
            <a:alphaOff val="0"/>
          </a:schemeClr>
        </a:solidFill>
        <a:ln w="38100" cap="flat" cmpd="sng" algn="ctr">
          <a:solidFill>
            <a:srgbClr val="990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月曜</a:t>
          </a:r>
          <a:endParaRPr kumimoji="1" lang="en-US" altLang="ja-JP" sz="1600" kern="1200" dirty="0" smtClean="0">
            <a:latin typeface="HGP創英角ｺﾞｼｯｸUB" pitchFamily="50" charset="-128"/>
            <a:ea typeface="HGP創英角ｺﾞｼｯｸUB" pitchFamily="50" charset="-128"/>
          </a:endParaRPr>
        </a:p>
        <a:p>
          <a:pPr lvl="0" algn="ctr" defTabSz="711200">
            <a:lnSpc>
              <a:spcPct val="90000"/>
            </a:lnSpc>
            <a:spcBef>
              <a:spcPct val="0"/>
            </a:spcBef>
            <a:spcAft>
              <a:spcPct val="35000"/>
            </a:spcAft>
          </a:pPr>
          <a:r>
            <a:rPr kumimoji="1" lang="ja-JP" altLang="en-US" sz="1400" kern="1200" dirty="0" smtClean="0">
              <a:latin typeface="HGP創英角ｺﾞｼｯｸUB" pitchFamily="50" charset="-128"/>
              <a:ea typeface="HGP創英角ｺﾞｼｯｸUB" pitchFamily="50" charset="-128"/>
            </a:rPr>
            <a:t>病棟・調剤</a:t>
          </a:r>
          <a:endParaRPr kumimoji="1" lang="ja-JP" altLang="en-US" sz="1400" kern="1200" dirty="0">
            <a:latin typeface="HGP創英角ｺﾞｼｯｸUB" pitchFamily="50" charset="-128"/>
            <a:ea typeface="HGP創英角ｺﾞｼｯｸUB" pitchFamily="50" charset="-128"/>
          </a:endParaRPr>
        </a:p>
      </dsp:txBody>
      <dsp:txXfrm>
        <a:off x="2434828" y="401"/>
        <a:ext cx="1226343" cy="1226343"/>
      </dsp:txXfrm>
    </dsp:sp>
    <dsp:sp modelId="{E802EE36-6388-46AB-A406-CCCA796030E3}">
      <dsp:nvSpPr>
        <dsp:cNvPr id="0" name=""/>
        <dsp:cNvSpPr/>
      </dsp:nvSpPr>
      <dsp:spPr>
        <a:xfrm rot="2160000">
          <a:off x="3622675" y="942976"/>
          <a:ext cx="327092" cy="413891"/>
        </a:xfrm>
        <a:prstGeom prst="rightArrow">
          <a:avLst>
            <a:gd name="adj1" fmla="val 60000"/>
            <a:gd name="adj2" fmla="val 50000"/>
          </a:avLst>
        </a:prstGeom>
        <a:solidFill>
          <a:schemeClr val="tx1"/>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2160000">
        <a:off x="3622675" y="942976"/>
        <a:ext cx="327092" cy="413891"/>
      </dsp:txXfrm>
    </dsp:sp>
    <dsp:sp modelId="{DBC363C2-A62C-43E6-A253-01C93AE1D7EE}">
      <dsp:nvSpPr>
        <dsp:cNvPr id="0" name=""/>
        <dsp:cNvSpPr/>
      </dsp:nvSpPr>
      <dsp:spPr>
        <a:xfrm>
          <a:off x="3926250" y="1083982"/>
          <a:ext cx="1226343" cy="1226343"/>
        </a:xfrm>
        <a:prstGeom prst="ellipse">
          <a:avLst/>
        </a:prstGeom>
        <a:solidFill>
          <a:schemeClr val="lt1">
            <a:hueOff val="0"/>
            <a:satOff val="0"/>
            <a:lumOff val="0"/>
            <a:alphaOff val="0"/>
          </a:schemeClr>
        </a:solidFill>
        <a:ln w="38100" cap="flat" cmpd="sng" algn="ctr">
          <a:solidFill>
            <a:srgbClr val="990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火曜</a:t>
          </a:r>
          <a:endParaRPr kumimoji="1" lang="en-US" altLang="ja-JP" sz="1600" kern="1200" dirty="0" smtClean="0">
            <a:latin typeface="HGP創英角ｺﾞｼｯｸUB" pitchFamily="50" charset="-128"/>
            <a:ea typeface="HGP創英角ｺﾞｼｯｸUB" pitchFamily="50" charset="-128"/>
          </a:endParaRPr>
        </a:p>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往診同行</a:t>
          </a:r>
          <a:endParaRPr kumimoji="1" lang="en-US" altLang="ja-JP" sz="1600" kern="1200" dirty="0" smtClean="0">
            <a:latin typeface="HGP創英角ｺﾞｼｯｸUB" pitchFamily="50" charset="-128"/>
            <a:ea typeface="HGP創英角ｺﾞｼｯｸUB" pitchFamily="50" charset="-128"/>
          </a:endParaRPr>
        </a:p>
      </dsp:txBody>
      <dsp:txXfrm>
        <a:off x="3926250" y="1083982"/>
        <a:ext cx="1226343" cy="1226343"/>
      </dsp:txXfrm>
    </dsp:sp>
    <dsp:sp modelId="{DB6B05FE-814E-427D-8824-854341242F3C}">
      <dsp:nvSpPr>
        <dsp:cNvPr id="0" name=""/>
        <dsp:cNvSpPr/>
      </dsp:nvSpPr>
      <dsp:spPr>
        <a:xfrm rot="6480000">
          <a:off x="4093458" y="2358532"/>
          <a:ext cx="327657" cy="413891"/>
        </a:xfrm>
        <a:prstGeom prst="rightArrow">
          <a:avLst>
            <a:gd name="adj1" fmla="val 60000"/>
            <a:gd name="adj2" fmla="val 50000"/>
          </a:avLst>
        </a:prstGeom>
        <a:solidFill>
          <a:schemeClr val="tx1"/>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6480000">
        <a:off x="4093458" y="2358532"/>
        <a:ext cx="327657" cy="413891"/>
      </dsp:txXfrm>
    </dsp:sp>
    <dsp:sp modelId="{EE61D9DC-5B9C-41E2-A248-4B7EDB146758}">
      <dsp:nvSpPr>
        <dsp:cNvPr id="0" name=""/>
        <dsp:cNvSpPr/>
      </dsp:nvSpPr>
      <dsp:spPr>
        <a:xfrm>
          <a:off x="3367467" y="2837255"/>
          <a:ext cx="1204563" cy="1226343"/>
        </a:xfrm>
        <a:prstGeom prst="ellipse">
          <a:avLst/>
        </a:prstGeom>
        <a:solidFill>
          <a:schemeClr val="lt1">
            <a:hueOff val="0"/>
            <a:satOff val="0"/>
            <a:lumOff val="0"/>
            <a:alphaOff val="0"/>
          </a:schemeClr>
        </a:solidFill>
        <a:ln w="38100" cap="flat" cmpd="sng" algn="ctr">
          <a:solidFill>
            <a:srgbClr val="990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水曜</a:t>
          </a:r>
          <a:endParaRPr kumimoji="1" lang="en-US" altLang="ja-JP" sz="1600" kern="1200" dirty="0" smtClean="0">
            <a:latin typeface="HGP創英角ｺﾞｼｯｸUB" pitchFamily="50" charset="-128"/>
            <a:ea typeface="HGP創英角ｺﾞｼｯｸUB" pitchFamily="50" charset="-128"/>
          </a:endParaRPr>
        </a:p>
        <a:p>
          <a:pPr lvl="0" algn="ctr" defTabSz="711200">
            <a:lnSpc>
              <a:spcPct val="90000"/>
            </a:lnSpc>
            <a:spcBef>
              <a:spcPct val="0"/>
            </a:spcBef>
            <a:spcAft>
              <a:spcPct val="35000"/>
            </a:spcAft>
          </a:pPr>
          <a:r>
            <a:rPr kumimoji="1" lang="ja-JP" altLang="en-US" sz="1400" kern="1200" dirty="0" smtClean="0">
              <a:latin typeface="HGP創英角ｺﾞｼｯｸUB" pitchFamily="50" charset="-128"/>
              <a:ea typeface="HGP創英角ｺﾞｼｯｸUB" pitchFamily="50" charset="-128"/>
            </a:rPr>
            <a:t>病棟・調剤</a:t>
          </a:r>
          <a:endParaRPr kumimoji="1" lang="ja-JP" altLang="en-US" sz="1400" kern="1200" dirty="0">
            <a:latin typeface="HGP創英角ｺﾞｼｯｸUB" pitchFamily="50" charset="-128"/>
            <a:ea typeface="HGP創英角ｺﾞｼｯｸUB" pitchFamily="50" charset="-128"/>
          </a:endParaRPr>
        </a:p>
      </dsp:txBody>
      <dsp:txXfrm>
        <a:off x="3367467" y="2837255"/>
        <a:ext cx="1204563" cy="1226343"/>
      </dsp:txXfrm>
    </dsp:sp>
    <dsp:sp modelId="{7D073D1D-87C7-45C9-B77D-A45178F60BFE}">
      <dsp:nvSpPr>
        <dsp:cNvPr id="0" name=""/>
        <dsp:cNvSpPr/>
      </dsp:nvSpPr>
      <dsp:spPr>
        <a:xfrm rot="10800000">
          <a:off x="2896433" y="3243481"/>
          <a:ext cx="332864" cy="413891"/>
        </a:xfrm>
        <a:prstGeom prst="rightArrow">
          <a:avLst>
            <a:gd name="adj1" fmla="val 60000"/>
            <a:gd name="adj2" fmla="val 50000"/>
          </a:avLst>
        </a:prstGeom>
        <a:solidFill>
          <a:schemeClr val="tx1"/>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0800000">
        <a:off x="2896433" y="3243481"/>
        <a:ext cx="332864" cy="413891"/>
      </dsp:txXfrm>
    </dsp:sp>
    <dsp:sp modelId="{86B37A69-8327-4126-B075-ECF930C01103}">
      <dsp:nvSpPr>
        <dsp:cNvPr id="0" name=""/>
        <dsp:cNvSpPr/>
      </dsp:nvSpPr>
      <dsp:spPr>
        <a:xfrm>
          <a:off x="1513078" y="2837255"/>
          <a:ext cx="1226343" cy="1226343"/>
        </a:xfrm>
        <a:prstGeom prst="ellipse">
          <a:avLst/>
        </a:prstGeom>
        <a:solidFill>
          <a:schemeClr val="lt1">
            <a:hueOff val="0"/>
            <a:satOff val="0"/>
            <a:lumOff val="0"/>
            <a:alphaOff val="0"/>
          </a:schemeClr>
        </a:solidFill>
        <a:ln w="38100" cap="flat" cmpd="sng" algn="ctr">
          <a:solidFill>
            <a:srgbClr val="990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木曜</a:t>
          </a:r>
          <a:endParaRPr kumimoji="1" lang="en-US" altLang="ja-JP" sz="1600" kern="1200" dirty="0" smtClean="0">
            <a:latin typeface="HGP創英角ｺﾞｼｯｸUB" pitchFamily="50" charset="-128"/>
            <a:ea typeface="HGP創英角ｺﾞｼｯｸUB" pitchFamily="50" charset="-128"/>
          </a:endParaRPr>
        </a:p>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訪問服薬指導</a:t>
          </a:r>
          <a:endParaRPr kumimoji="1" lang="en-US" altLang="ja-JP" sz="1600" kern="1200" dirty="0" smtClean="0">
            <a:latin typeface="HGP創英角ｺﾞｼｯｸUB" pitchFamily="50" charset="-128"/>
            <a:ea typeface="HGP創英角ｺﾞｼｯｸUB" pitchFamily="50" charset="-128"/>
          </a:endParaRPr>
        </a:p>
      </dsp:txBody>
      <dsp:txXfrm>
        <a:off x="1513078" y="2837255"/>
        <a:ext cx="1226343" cy="1226343"/>
      </dsp:txXfrm>
    </dsp:sp>
    <dsp:sp modelId="{D1545B1B-78A5-4275-81CC-4357DAF1D441}">
      <dsp:nvSpPr>
        <dsp:cNvPr id="0" name=""/>
        <dsp:cNvSpPr/>
      </dsp:nvSpPr>
      <dsp:spPr>
        <a:xfrm rot="15120000">
          <a:off x="1680728" y="2375649"/>
          <a:ext cx="327092" cy="413891"/>
        </a:xfrm>
        <a:prstGeom prst="rightArrow">
          <a:avLst>
            <a:gd name="adj1" fmla="val 60000"/>
            <a:gd name="adj2" fmla="val 50000"/>
          </a:avLst>
        </a:prstGeom>
        <a:solidFill>
          <a:schemeClr val="tx1"/>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5120000">
        <a:off x="1680728" y="2375649"/>
        <a:ext cx="327092" cy="413891"/>
      </dsp:txXfrm>
    </dsp:sp>
    <dsp:sp modelId="{FC48815A-2A72-418C-AF2E-EC71C2FE9302}">
      <dsp:nvSpPr>
        <dsp:cNvPr id="0" name=""/>
        <dsp:cNvSpPr/>
      </dsp:nvSpPr>
      <dsp:spPr>
        <a:xfrm>
          <a:off x="943405" y="1083982"/>
          <a:ext cx="1226343" cy="1226343"/>
        </a:xfrm>
        <a:prstGeom prst="ellipse">
          <a:avLst/>
        </a:prstGeom>
        <a:solidFill>
          <a:schemeClr val="lt1">
            <a:hueOff val="0"/>
            <a:satOff val="0"/>
            <a:lumOff val="0"/>
            <a:alphaOff val="0"/>
          </a:schemeClr>
        </a:solidFill>
        <a:ln w="38100" cap="flat" cmpd="sng" algn="ctr">
          <a:solidFill>
            <a:srgbClr val="990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HGP創英角ｺﾞｼｯｸUB" pitchFamily="50" charset="-128"/>
              <a:ea typeface="HGP創英角ｺﾞｼｯｸUB" pitchFamily="50" charset="-128"/>
            </a:rPr>
            <a:t>金曜</a:t>
          </a:r>
          <a:endParaRPr kumimoji="1" lang="en-US" altLang="ja-JP" sz="1600" kern="1200" dirty="0" smtClean="0">
            <a:latin typeface="HGP創英角ｺﾞｼｯｸUB" pitchFamily="50" charset="-128"/>
            <a:ea typeface="HGP創英角ｺﾞｼｯｸUB" pitchFamily="50" charset="-128"/>
          </a:endParaRPr>
        </a:p>
        <a:p>
          <a:pPr lvl="0" algn="ctr" defTabSz="711200">
            <a:lnSpc>
              <a:spcPct val="90000"/>
            </a:lnSpc>
            <a:spcBef>
              <a:spcPct val="0"/>
            </a:spcBef>
            <a:spcAft>
              <a:spcPct val="35000"/>
            </a:spcAft>
          </a:pPr>
          <a:r>
            <a:rPr kumimoji="1" lang="ja-JP" altLang="en-US" sz="1400" kern="1200" dirty="0" smtClean="0">
              <a:latin typeface="HGP創英角ｺﾞｼｯｸUB" pitchFamily="50" charset="-128"/>
              <a:ea typeface="HGP創英角ｺﾞｼｯｸUB" pitchFamily="50" charset="-128"/>
            </a:rPr>
            <a:t>病棟・調剤</a:t>
          </a:r>
          <a:endParaRPr kumimoji="1" lang="ja-JP" altLang="en-US" sz="1400" kern="1200" dirty="0">
            <a:latin typeface="HGP創英角ｺﾞｼｯｸUB" pitchFamily="50" charset="-128"/>
            <a:ea typeface="HGP創英角ｺﾞｼｯｸUB" pitchFamily="50" charset="-128"/>
          </a:endParaRPr>
        </a:p>
      </dsp:txBody>
      <dsp:txXfrm>
        <a:off x="943405" y="1083982"/>
        <a:ext cx="1226343" cy="1226343"/>
      </dsp:txXfrm>
    </dsp:sp>
    <dsp:sp modelId="{0FAC2843-F335-456D-B6CB-CBE87FC6D2B0}">
      <dsp:nvSpPr>
        <dsp:cNvPr id="0" name=""/>
        <dsp:cNvSpPr/>
      </dsp:nvSpPr>
      <dsp:spPr>
        <a:xfrm rot="19440000">
          <a:off x="2131253" y="953859"/>
          <a:ext cx="327092" cy="413891"/>
        </a:xfrm>
        <a:prstGeom prst="rightArrow">
          <a:avLst>
            <a:gd name="adj1" fmla="val 60000"/>
            <a:gd name="adj2" fmla="val 50000"/>
          </a:avLst>
        </a:prstGeom>
        <a:solidFill>
          <a:schemeClr val="tx1"/>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ja-JP" altLang="en-US" sz="1300" kern="1200"/>
        </a:p>
      </dsp:txBody>
      <dsp:txXfrm rot="19440000">
        <a:off x="2131253" y="953859"/>
        <a:ext cx="327092" cy="4138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80248-17EA-46CA-B361-0C2102FA91D5}" type="datetimeFigureOut">
              <a:rPr kumimoji="1" lang="ja-JP" altLang="en-US" smtClean="0"/>
              <a:t>2014/2/28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3231F-BDA3-480B-894A-1185794FA370}"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E68052E-4204-48F6-B083-E001F42188A7}"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468D752-53C3-42BC-BAB5-5D2F2F031817}" type="datetimeFigureOut">
              <a:rPr kumimoji="1" lang="ja-JP" altLang="en-US" smtClean="0"/>
              <a:t>2014/2/28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528A0F6-C094-453D-8C81-A19DD5B2E8EE}"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8D752-53C3-42BC-BAB5-5D2F2F031817}" type="datetimeFigureOut">
              <a:rPr kumimoji="1" lang="ja-JP" altLang="en-US" smtClean="0"/>
              <a:t>2014/2/28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8A0F6-C094-453D-8C81-A19DD5B2E8EE}"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2400">
                <a:solidFill>
                  <a:schemeClr val="bg1"/>
                </a:solidFill>
                <a:latin typeface="HGP創英角ｺﾞｼｯｸUB" pitchFamily="50" charset="-128"/>
                <a:ea typeface="HGP創英角ｺﾞｼｯｸUB" pitchFamily="50" charset="-128"/>
              </a:rPr>
              <a:t>医療法人社団</a:t>
            </a:r>
            <a:r>
              <a:rPr lang="ja-JP" altLang="en-US" sz="3200">
                <a:solidFill>
                  <a:schemeClr val="bg1"/>
                </a:solidFill>
                <a:latin typeface="HGP創英角ｺﾞｼｯｸUB" pitchFamily="50" charset="-128"/>
                <a:ea typeface="HGP創英角ｺﾞｼｯｸUB" pitchFamily="50" charset="-128"/>
              </a:rPr>
              <a:t>　成仁 </a:t>
            </a:r>
          </a:p>
        </p:txBody>
      </p:sp>
      <p:sp>
        <p:nvSpPr>
          <p:cNvPr id="13314"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Seijin </a:t>
            </a:r>
            <a:endParaRPr lang="ja-JP" altLang="en-US" sz="6000" b="1">
              <a:solidFill>
                <a:schemeClr val="bg1"/>
              </a:solidFill>
              <a:latin typeface="Calibri" pitchFamily="34" charset="0"/>
            </a:endParaRPr>
          </a:p>
        </p:txBody>
      </p:sp>
      <p:sp>
        <p:nvSpPr>
          <p:cNvPr id="8" name="テキスト ボックス 7"/>
          <p:cNvSpPr txBox="1">
            <a:spLocks noChangeArrowheads="1"/>
          </p:cNvSpPr>
          <p:nvPr/>
        </p:nvSpPr>
        <p:spPr bwMode="auto">
          <a:xfrm>
            <a:off x="1714500" y="1785938"/>
            <a:ext cx="6215063" cy="1262062"/>
          </a:xfrm>
          <a:prstGeom prst="rect">
            <a:avLst/>
          </a:prstGeom>
          <a:noFill/>
          <a:ln w="9525">
            <a:noFill/>
            <a:miter lim="800000"/>
            <a:headEnd/>
            <a:tailEnd/>
          </a:ln>
        </p:spPr>
        <p:txBody>
          <a:bodyPr>
            <a:spAutoFit/>
          </a:bodyPr>
          <a:lstStyle/>
          <a:p>
            <a:r>
              <a:rPr lang="ja-JP" altLang="en-US" sz="4400">
                <a:latin typeface="HGP創英角ｺﾞｼｯｸUB" pitchFamily="50" charset="-128"/>
                <a:ea typeface="HGP創英角ｺﾞｼｯｸUB" pitchFamily="50" charset="-128"/>
              </a:rPr>
              <a:t>医療法人社団　成仁</a:t>
            </a:r>
            <a:endParaRPr lang="en-US" altLang="ja-JP" sz="4400">
              <a:latin typeface="HGP創英角ｺﾞｼｯｸUB" pitchFamily="50" charset="-128"/>
              <a:ea typeface="HGP創英角ｺﾞｼｯｸUB" pitchFamily="50" charset="-128"/>
            </a:endParaRPr>
          </a:p>
          <a:p>
            <a:r>
              <a:rPr lang="ja-JP" altLang="en-US" sz="3200">
                <a:latin typeface="HGP創英角ｺﾞｼｯｸUB" pitchFamily="50" charset="-128"/>
                <a:ea typeface="HGP創英角ｺﾞｼｯｸUB" pitchFamily="50" charset="-128"/>
              </a:rPr>
              <a:t>ご紹介</a:t>
            </a:r>
          </a:p>
        </p:txBody>
      </p:sp>
      <p:grpSp>
        <p:nvGrpSpPr>
          <p:cNvPr id="2" name="グループ化 8"/>
          <p:cNvGrpSpPr/>
          <p:nvPr/>
        </p:nvGrpSpPr>
        <p:grpSpPr>
          <a:xfrm>
            <a:off x="5643570" y="214290"/>
            <a:ext cx="357190" cy="285752"/>
            <a:chOff x="142844" y="142852"/>
            <a:chExt cx="428628" cy="357190"/>
          </a:xfrm>
          <a:solidFill>
            <a:schemeClr val="bg1"/>
          </a:solidFill>
        </p:grpSpPr>
        <p:sp>
          <p:nvSpPr>
            <p:cNvPr id="10" name="円弧 9"/>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1" name="直線コネクタ 10"/>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26"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26" name="円弧 25"/>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7" name="直線コネクタ 26"/>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正方形/長方形 28"/>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正方形/長方形 29"/>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正方形/長方形 30"/>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正方形/長方形 31"/>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正方形/長方形 32"/>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60" name="テキスト ボックス 59"/>
          <p:cNvSpPr txBox="1">
            <a:spLocks noChangeArrowheads="1"/>
          </p:cNvSpPr>
          <p:nvPr/>
        </p:nvSpPr>
        <p:spPr bwMode="auto">
          <a:xfrm>
            <a:off x="1785938" y="3284984"/>
            <a:ext cx="3143250" cy="2354491"/>
          </a:xfrm>
          <a:prstGeom prst="rect">
            <a:avLst/>
          </a:prstGeom>
          <a:noFill/>
          <a:ln w="9525">
            <a:noFill/>
            <a:miter lim="800000"/>
            <a:headEnd/>
            <a:tailEnd/>
          </a:ln>
        </p:spPr>
        <p:txBody>
          <a:bodyPr>
            <a:spAutoFit/>
          </a:bodyPr>
          <a:lstStyle/>
          <a:p>
            <a:pPr marL="342900" indent="-342900">
              <a:lnSpc>
                <a:spcPct val="150000"/>
              </a:lnSpc>
            </a:pPr>
            <a:r>
              <a:rPr lang="ja-JP" altLang="en-US" sz="1400" dirty="0">
                <a:latin typeface="HGP創英角ｺﾞｼｯｸUB" pitchFamily="50" charset="-128"/>
                <a:ea typeface="HGP創英角ｺﾞｼｯｸUB" pitchFamily="50" charset="-128"/>
              </a:rPr>
              <a:t>医療法人社団 成仁　プロフィール</a:t>
            </a: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smtClean="0">
                <a:latin typeface="HGP創英角ｺﾞｼｯｸUB" pitchFamily="50" charset="-128"/>
                <a:ea typeface="HGP創英角ｺﾞｼｯｸUB" pitchFamily="50" charset="-128"/>
              </a:rPr>
              <a:t>部署紹介</a:t>
            </a: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smtClean="0">
                <a:latin typeface="HGP創英角ｺﾞｼｯｸUB" pitchFamily="50" charset="-128"/>
                <a:ea typeface="HGP創英角ｺﾞｼｯｸUB" pitchFamily="50" charset="-128"/>
              </a:rPr>
              <a:t>薬剤師として</a:t>
            </a: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薬剤師</a:t>
            </a:r>
            <a:r>
              <a:rPr lang="ja-JP" altLang="en-US" sz="1400" dirty="0" smtClean="0">
                <a:latin typeface="HGP創英角ｺﾞｼｯｸUB" pitchFamily="50" charset="-128"/>
                <a:ea typeface="HGP創英角ｺﾞｼｯｸUB" pitchFamily="50" charset="-128"/>
              </a:rPr>
              <a:t>の主な業務</a:t>
            </a:r>
            <a:endParaRPr lang="en-US" altLang="ja-JP" sz="1400" dirty="0" smtClean="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職員</a:t>
            </a:r>
            <a:r>
              <a:rPr lang="ja-JP" altLang="en-US" sz="1400" dirty="0" smtClean="0">
                <a:latin typeface="HGP創英角ｺﾞｼｯｸUB" pitchFamily="50" charset="-128"/>
                <a:ea typeface="HGP創英角ｺﾞｼｯｸUB" pitchFamily="50" charset="-128"/>
              </a:rPr>
              <a:t>の声</a:t>
            </a:r>
            <a:endParaRPr lang="en-US" altLang="ja-JP" sz="1400" dirty="0" smtClean="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勤務</a:t>
            </a:r>
            <a:r>
              <a:rPr lang="ja-JP" altLang="en-US" sz="1400" dirty="0" smtClean="0">
                <a:latin typeface="HGP創英角ｺﾞｼｯｸUB" pitchFamily="50" charset="-128"/>
                <a:ea typeface="HGP創英角ｺﾞｼｯｸUB" pitchFamily="50" charset="-128"/>
              </a:rPr>
              <a:t>体制・シフト</a:t>
            </a:r>
            <a:endParaRPr lang="ja-JP" altLang="en-US" sz="1400" dirty="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長く働き続けられる職場</a:t>
            </a:r>
          </a:p>
        </p:txBody>
      </p:sp>
    </p:spTree>
    <p:extLst>
      <p:ext uri="{BB962C8B-B14F-4D97-AF65-F5344CB8AC3E}">
        <p14:creationId xmlns="" xmlns:p14="http://schemas.microsoft.com/office/powerpoint/2010/main" val="5956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22530"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graphicFrame>
        <p:nvGraphicFramePr>
          <p:cNvPr id="40" name="表 39"/>
          <p:cNvGraphicFramePr>
            <a:graphicFrameLocks noGrp="1"/>
          </p:cNvGraphicFramePr>
          <p:nvPr/>
        </p:nvGraphicFramePr>
        <p:xfrm>
          <a:off x="1116013" y="2682875"/>
          <a:ext cx="3528392" cy="3914986"/>
        </p:xfrm>
        <a:graphic>
          <a:graphicData uri="http://schemas.openxmlformats.org/drawingml/2006/table">
            <a:tbl>
              <a:tblPr firstRow="1" bandRow="1">
                <a:tableStyleId>{5C22544A-7EE6-4342-B048-85BDC9FD1C3A}</a:tableStyleId>
              </a:tblPr>
              <a:tblGrid>
                <a:gridCol w="2171318"/>
                <a:gridCol w="723773"/>
                <a:gridCol w="633301"/>
              </a:tblGrid>
              <a:tr h="366688">
                <a:tc gridSpan="3">
                  <a:txBody>
                    <a:bodyPr/>
                    <a:lstStyle/>
                    <a:p>
                      <a:pPr algn="ctr"/>
                      <a:r>
                        <a:rPr kumimoji="1" lang="ja-JP" altLang="en-US" sz="1400" b="0" dirty="0" smtClean="0">
                          <a:latin typeface="HGP創英角ｺﾞｼｯｸUB" pitchFamily="50" charset="-128"/>
                          <a:ea typeface="HGP創英角ｺﾞｼｯｸUB" pitchFamily="50" charset="-128"/>
                        </a:rPr>
                        <a:t>外来　（平成</a:t>
                      </a:r>
                      <a:r>
                        <a:rPr kumimoji="1" lang="en-US" altLang="ja-JP" sz="1400" b="0" dirty="0" smtClean="0">
                          <a:latin typeface="HGP創英角ｺﾞｼｯｸUB" pitchFamily="50" charset="-128"/>
                          <a:ea typeface="HGP創英角ｺﾞｼｯｸUB" pitchFamily="50" charset="-128"/>
                        </a:rPr>
                        <a:t>25</a:t>
                      </a:r>
                      <a:r>
                        <a:rPr kumimoji="1" lang="ja-JP" altLang="en-US" sz="1400" b="0" dirty="0" smtClean="0">
                          <a:latin typeface="HGP創英角ｺﾞｼｯｸUB" pitchFamily="50" charset="-128"/>
                          <a:ea typeface="HGP創英角ｺﾞｼｯｸUB" pitchFamily="50" charset="-128"/>
                        </a:rPr>
                        <a:t>年</a:t>
                      </a:r>
                      <a:r>
                        <a:rPr kumimoji="1" lang="en-US" altLang="ja-JP" sz="1400" b="0" dirty="0" smtClean="0">
                          <a:latin typeface="HGP創英角ｺﾞｼｯｸUB" pitchFamily="50" charset="-128"/>
                          <a:ea typeface="HGP創英角ｺﾞｼｯｸUB" pitchFamily="50" charset="-128"/>
                        </a:rPr>
                        <a:t>3</a:t>
                      </a:r>
                      <a:r>
                        <a:rPr kumimoji="1" lang="ja-JP" altLang="en-US" sz="1400" b="0" dirty="0" smtClean="0">
                          <a:latin typeface="HGP創英角ｺﾞｼｯｸUB" pitchFamily="50" charset="-128"/>
                          <a:ea typeface="HGP創英角ｺﾞｼｯｸUB" pitchFamily="50" charset="-128"/>
                        </a:rPr>
                        <a:t>～</a:t>
                      </a:r>
                      <a:r>
                        <a:rPr kumimoji="1" lang="en-US" altLang="ja-JP" sz="1400" b="0" dirty="0" smtClean="0">
                          <a:latin typeface="HGP創英角ｺﾞｼｯｸUB" pitchFamily="50" charset="-128"/>
                          <a:ea typeface="HGP創英角ｺﾞｼｯｸUB" pitchFamily="50" charset="-128"/>
                        </a:rPr>
                        <a:t>5</a:t>
                      </a:r>
                      <a:r>
                        <a:rPr kumimoji="1" lang="ja-JP" altLang="en-US" sz="1400" b="0" dirty="0" smtClean="0">
                          <a:latin typeface="HGP創英角ｺﾞｼｯｸUB" pitchFamily="50" charset="-128"/>
                          <a:ea typeface="HGP創英角ｺﾞｼｯｸUB" pitchFamily="50" charset="-128"/>
                        </a:rPr>
                        <a:t>月</a:t>
                      </a:r>
                      <a:r>
                        <a:rPr kumimoji="1" lang="ja-JP" altLang="en-US" sz="1400" b="0" baseline="0" dirty="0" smtClean="0">
                          <a:latin typeface="HGP創英角ｺﾞｼｯｸUB" pitchFamily="50" charset="-128"/>
                          <a:ea typeface="HGP創英角ｺﾞｼｯｸUB" pitchFamily="50" charset="-128"/>
                        </a:rPr>
                        <a:t> 新患</a:t>
                      </a:r>
                      <a:r>
                        <a:rPr kumimoji="1" lang="ja-JP" altLang="en-US" sz="1400" b="0" dirty="0" smtClean="0">
                          <a:latin typeface="HGP創英角ｺﾞｼｯｸUB" pitchFamily="50" charset="-128"/>
                          <a:ea typeface="HGP創英角ｺﾞｼｯｸUB" pitchFamily="50" charset="-128"/>
                        </a:rPr>
                        <a:t>） </a:t>
                      </a: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c hMerge="1">
                  <a:txBody>
                    <a:bodyPr/>
                    <a:lstStyle/>
                    <a:p>
                      <a:pPr algn="ct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c hMerge="1">
                  <a:txBody>
                    <a:bodyPr/>
                    <a:lstStyle/>
                    <a:p>
                      <a:pPr algn="ct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うつ病</a:t>
                      </a:r>
                      <a:endParaRPr lang="en-US" altLang="ja-JP" sz="1400" b="0" i="0" u="none" strike="noStrike" dirty="0" smtClean="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97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smtClean="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26</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神経症</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34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9</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双極性障害</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11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3</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統合失調症</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64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17</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アルコール性精神病</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19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5</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6838">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認知症</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105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28</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人格障害</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11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3</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適応障害</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7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薬物</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19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5</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その他疾患</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7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合計</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374</a:t>
                      </a:r>
                      <a:r>
                        <a:rPr lang="ja-JP" altLang="en-US" sz="1400" b="0" i="0" u="none" strike="noStrike" dirty="0" smtClean="0">
                          <a:solidFill>
                            <a:srgbClr val="000000"/>
                          </a:solidFill>
                          <a:latin typeface="HGP創英角ｺﾞｼｯｸUB" pitchFamily="50" charset="-128"/>
                          <a:ea typeface="HGP創英角ｺﾞｼｯｸUB" pitchFamily="50" charset="-128"/>
                        </a:rPr>
                        <a:t>　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ct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 name="表 33"/>
          <p:cNvGraphicFramePr>
            <a:graphicFrameLocks noGrp="1"/>
          </p:cNvGraphicFramePr>
          <p:nvPr/>
        </p:nvGraphicFramePr>
        <p:xfrm>
          <a:off x="5003800" y="2682875"/>
          <a:ext cx="3528392" cy="3270694"/>
        </p:xfrm>
        <a:graphic>
          <a:graphicData uri="http://schemas.openxmlformats.org/drawingml/2006/table">
            <a:tbl>
              <a:tblPr firstRow="1" bandRow="1">
                <a:tableStyleId>{5C22544A-7EE6-4342-B048-85BDC9FD1C3A}</a:tableStyleId>
              </a:tblPr>
              <a:tblGrid>
                <a:gridCol w="2171318"/>
                <a:gridCol w="723773"/>
                <a:gridCol w="633301"/>
              </a:tblGrid>
              <a:tr h="366688">
                <a:tc gridSpan="3">
                  <a:txBody>
                    <a:bodyPr/>
                    <a:lstStyle/>
                    <a:p>
                      <a:pPr algn="ctr"/>
                      <a:r>
                        <a:rPr kumimoji="1" lang="ja-JP" altLang="en-US" sz="1400" b="0" dirty="0" smtClean="0">
                          <a:latin typeface="HGP創英角ｺﾞｼｯｸUB" pitchFamily="50" charset="-128"/>
                          <a:ea typeface="HGP創英角ｺﾞｼｯｸUB" pitchFamily="50" charset="-128"/>
                        </a:rPr>
                        <a:t>入院　（平成</a:t>
                      </a:r>
                      <a:r>
                        <a:rPr kumimoji="1" lang="en-US" altLang="ja-JP" sz="1400" b="0" dirty="0" smtClean="0">
                          <a:latin typeface="HGP創英角ｺﾞｼｯｸUB" pitchFamily="50" charset="-128"/>
                          <a:ea typeface="HGP創英角ｺﾞｼｯｸUB" pitchFamily="50" charset="-128"/>
                        </a:rPr>
                        <a:t>25</a:t>
                      </a:r>
                      <a:r>
                        <a:rPr kumimoji="1" lang="ja-JP" altLang="en-US" sz="1400" b="0" dirty="0" smtClean="0">
                          <a:latin typeface="HGP創英角ｺﾞｼｯｸUB" pitchFamily="50" charset="-128"/>
                          <a:ea typeface="HGP創英角ｺﾞｼｯｸUB" pitchFamily="50" charset="-128"/>
                        </a:rPr>
                        <a:t>年</a:t>
                      </a:r>
                      <a:r>
                        <a:rPr kumimoji="1" lang="en-US" altLang="ja-JP" sz="1400" b="0" dirty="0" smtClean="0">
                          <a:latin typeface="HGP創英角ｺﾞｼｯｸUB" pitchFamily="50" charset="-128"/>
                          <a:ea typeface="HGP創英角ｺﾞｼｯｸUB" pitchFamily="50" charset="-128"/>
                        </a:rPr>
                        <a:t>3</a:t>
                      </a:r>
                      <a:r>
                        <a:rPr kumimoji="1" lang="ja-JP" altLang="en-US" sz="1400" b="0" dirty="0" smtClean="0">
                          <a:latin typeface="HGP創英角ｺﾞｼｯｸUB" pitchFamily="50" charset="-128"/>
                          <a:ea typeface="HGP創英角ｺﾞｼｯｸUB" pitchFamily="50" charset="-128"/>
                        </a:rPr>
                        <a:t>～</a:t>
                      </a:r>
                      <a:r>
                        <a:rPr kumimoji="1" lang="en-US" altLang="ja-JP" sz="1400" b="0" dirty="0" smtClean="0">
                          <a:latin typeface="HGP創英角ｺﾞｼｯｸUB" pitchFamily="50" charset="-128"/>
                          <a:ea typeface="HGP創英角ｺﾞｼｯｸUB" pitchFamily="50" charset="-128"/>
                        </a:rPr>
                        <a:t>5</a:t>
                      </a:r>
                      <a:r>
                        <a:rPr kumimoji="1" lang="ja-JP" altLang="en-US" sz="1400" b="0" dirty="0" smtClean="0">
                          <a:latin typeface="HGP創英角ｺﾞｼｯｸUB" pitchFamily="50" charset="-128"/>
                          <a:ea typeface="HGP創英角ｺﾞｼｯｸUB" pitchFamily="50" charset="-128"/>
                        </a:rPr>
                        <a:t>月</a:t>
                      </a:r>
                      <a:r>
                        <a:rPr kumimoji="1" lang="ja-JP" altLang="en-US" sz="1400" b="0" baseline="0" dirty="0" smtClean="0">
                          <a:latin typeface="HGP創英角ｺﾞｼｯｸUB" pitchFamily="50" charset="-128"/>
                          <a:ea typeface="HGP創英角ｺﾞｼｯｸUB" pitchFamily="50" charset="-128"/>
                        </a:rPr>
                        <a:t> 新患</a:t>
                      </a:r>
                      <a:r>
                        <a:rPr kumimoji="1" lang="ja-JP" altLang="en-US" sz="1400" b="0" dirty="0" smtClean="0">
                          <a:latin typeface="HGP創英角ｺﾞｼｯｸUB" pitchFamily="50" charset="-128"/>
                          <a:ea typeface="HGP創英角ｺﾞｼｯｸUB" pitchFamily="50" charset="-128"/>
                        </a:rPr>
                        <a:t>） </a:t>
                      </a: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c hMerge="1">
                  <a:txBody>
                    <a:bodyPr/>
                    <a:lstStyle/>
                    <a:p>
                      <a:pPr algn="ct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c hMerge="1">
                  <a:txBody>
                    <a:bodyPr/>
                    <a:lstStyle/>
                    <a:p>
                      <a:pPr algn="ctr"/>
                      <a:endParaRPr kumimoji="1" lang="ja-JP" altLang="en-US" sz="1400" b="0" dirty="0">
                        <a:latin typeface="HGP創英角ｺﾞｼｯｸUB" pitchFamily="50" charset="-128"/>
                        <a:ea typeface="HGP創英角ｺﾞｼｯｸUB"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90033">
                        <a:alpha val="76078"/>
                      </a:srgbClr>
                    </a:solid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うつ病</a:t>
                      </a:r>
                      <a:endParaRPr lang="en-US" altLang="ja-JP" sz="1400" b="0" i="0" u="none" strike="noStrike" dirty="0" smtClean="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67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smtClean="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23</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双極性障害</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26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9</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統合失調症</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102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35</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アルコール性精神病</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23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8</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6838">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認知症</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29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10</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人格障害</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17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6</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薬物</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20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7</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その他疾患</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6 </a:t>
                      </a:r>
                      <a:r>
                        <a:rPr lang="ja-JP" altLang="en-US" sz="1400" b="0" i="0" u="none" strike="noStrike" dirty="0" smtClean="0">
                          <a:solidFill>
                            <a:srgbClr val="000000"/>
                          </a:solidFill>
                          <a:latin typeface="HGP創英角ｺﾞｼｯｸUB" pitchFamily="50" charset="-128"/>
                          <a:ea typeface="HGP創英角ｺﾞｼｯｸUB" pitchFamily="50" charset="-128"/>
                        </a:rPr>
                        <a:t>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a:t>
                      </a:r>
                      <a:r>
                        <a:rPr lang="ja-JP" altLang="en-US" sz="1400" b="0" i="0" u="none" strike="noStrike" dirty="0" smtClean="0">
                          <a:solidFill>
                            <a:srgbClr val="000000"/>
                          </a:solidFill>
                          <a:latin typeface="HGP創英角ｺﾞｼｯｸUB" pitchFamily="50" charset="-128"/>
                          <a:ea typeface="HGP創英角ｺﾞｼｯｸUB" pitchFamily="50" charset="-128"/>
                        </a:rPr>
                        <a:t>％</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22146">
                <a:tc>
                  <a:txBody>
                    <a:bodyPr/>
                    <a:lstStyle/>
                    <a:p>
                      <a:pPr algn="l" fontAlgn="ctr"/>
                      <a:r>
                        <a:rPr lang="ja-JP" altLang="en-US" sz="1400" b="0" i="0" u="none" strike="noStrike" dirty="0" smtClean="0">
                          <a:solidFill>
                            <a:srgbClr val="000000"/>
                          </a:solidFill>
                          <a:latin typeface="HGP創英角ｺﾞｼｯｸUB" pitchFamily="50" charset="-128"/>
                          <a:ea typeface="HGP創英角ｺﾞｼｯｸUB" pitchFamily="50" charset="-128"/>
                        </a:rPr>
                        <a:t>合計</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r" fontAlgn="ctr"/>
                      <a:r>
                        <a:rPr lang="en-US" altLang="ja-JP" sz="1400" b="0" i="0" u="none" strike="noStrike" dirty="0" smtClean="0">
                          <a:solidFill>
                            <a:srgbClr val="000000"/>
                          </a:solidFill>
                          <a:latin typeface="HGP創英角ｺﾞｼｯｸUB" pitchFamily="50" charset="-128"/>
                          <a:ea typeface="HGP創英角ｺﾞｼｯｸUB" pitchFamily="50" charset="-128"/>
                        </a:rPr>
                        <a:t>290</a:t>
                      </a:r>
                      <a:r>
                        <a:rPr lang="ja-JP" altLang="en-US" sz="1400" b="0" i="0" u="none" strike="noStrike" dirty="0" smtClean="0">
                          <a:solidFill>
                            <a:srgbClr val="000000"/>
                          </a:solidFill>
                          <a:latin typeface="HGP創英角ｺﾞｼｯｸUB" pitchFamily="50" charset="-128"/>
                          <a:ea typeface="HGP創英角ｺﾞｼｯｸUB" pitchFamily="50" charset="-128"/>
                        </a:rPr>
                        <a:t>　人</a:t>
                      </a: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ctr"/>
                      <a:endParaRPr lang="en-US" altLang="ja-JP" sz="1400" b="0" i="0" u="none" strike="noStrike" dirty="0">
                        <a:solidFill>
                          <a:srgbClr val="000000"/>
                        </a:solidFill>
                        <a:latin typeface="HGP創英角ｺﾞｼｯｸUB" pitchFamily="50" charset="-128"/>
                        <a:ea typeface="HGP創英角ｺﾞｼｯｸUB"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626" name="テキスト ボックス 34"/>
          <p:cNvSpPr txBox="1">
            <a:spLocks noChangeArrowheads="1"/>
          </p:cNvSpPr>
          <p:nvPr/>
        </p:nvSpPr>
        <p:spPr bwMode="auto">
          <a:xfrm>
            <a:off x="954088" y="935038"/>
            <a:ext cx="7939087" cy="2062162"/>
          </a:xfrm>
          <a:prstGeom prst="rect">
            <a:avLst/>
          </a:prstGeom>
          <a:noFill/>
          <a:ln w="9525">
            <a:noFill/>
            <a:miter lim="800000"/>
            <a:headEnd/>
            <a:tailEnd/>
          </a:ln>
        </p:spPr>
        <p:txBody>
          <a:bodyPr>
            <a:spAutoFit/>
          </a:bodyPr>
          <a:lstStyle/>
          <a:p>
            <a:r>
              <a:rPr lang="ja-JP" altLang="en-US" sz="2000">
                <a:latin typeface="HGP創英角ｺﾞｼｯｸUB" pitchFamily="50" charset="-128"/>
                <a:ea typeface="HGP創英角ｺﾞｼｯｸUB" pitchFamily="50" charset="-128"/>
              </a:rPr>
              <a:t>外来・入院 傾向分析</a:t>
            </a:r>
            <a:endParaRPr lang="en-US" altLang="ja-JP" sz="20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外来と入院では、新患の割合が異なっている。</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当院はもともと在宅精神科を専門としていたため、近医・クリニック・身体科病院から認知症の</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新患の紹介入院・転入院が多い。</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また救急入院は</a:t>
            </a:r>
            <a:r>
              <a:rPr lang="en-US" altLang="ja-JP" sz="1400">
                <a:latin typeface="HGP創英角ｺﾞｼｯｸUB" pitchFamily="50" charset="-128"/>
                <a:ea typeface="HGP創英角ｺﾞｼｯｸUB" pitchFamily="50" charset="-128"/>
              </a:rPr>
              <a:t>23</a:t>
            </a:r>
            <a:r>
              <a:rPr lang="ja-JP" altLang="en-US" sz="1400">
                <a:latin typeface="HGP創英角ｺﾞｼｯｸUB" pitchFamily="50" charset="-128"/>
                <a:ea typeface="HGP創英角ｺﾞｼｯｸUB" pitchFamily="50" charset="-128"/>
              </a:rPr>
              <a:t>区全域から要請があり、全入院の約半数をしめる。急性薬物中毒など急性期症状</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が多くをしめており地域性を反映している。</a:t>
            </a:r>
            <a:endParaRPr lang="en-US" altLang="ja-JP" sz="1400">
              <a:latin typeface="HGP創英角ｺﾞｼｯｸUB" pitchFamily="50" charset="-128"/>
              <a:ea typeface="HGP創英角ｺﾞｼｯｸUB" pitchFamily="50" charset="-128"/>
            </a:endParaRPr>
          </a:p>
          <a:p>
            <a:r>
              <a:rPr lang="ja-JP" altLang="en-US" sz="800">
                <a:latin typeface="HGP創英角ｺﾞｼｯｸUB" pitchFamily="50" charset="-128"/>
                <a:ea typeface="HGP創英角ｺﾞｼｯｸUB" pitchFamily="50" charset="-128"/>
              </a:rPr>
              <a:t>　　　</a:t>
            </a:r>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a:t>
            </a:r>
            <a:endParaRPr lang="en-US" altLang="ja-JP" sz="1400">
              <a:latin typeface="HGP創英角ｺﾞｼｯｸUB" pitchFamily="50" charset="-128"/>
              <a:ea typeface="HGP創英角ｺﾞｼｯｸUB" pitchFamily="50" charset="-128"/>
            </a:endParaRPr>
          </a:p>
          <a:p>
            <a:r>
              <a:rPr lang="ja-JP" altLang="en-US" sz="800">
                <a:latin typeface="HGP創英角ｺﾞｼｯｸUB" pitchFamily="50" charset="-128"/>
                <a:ea typeface="HGP創英角ｺﾞｼｯｸUB" pitchFamily="50" charset="-128"/>
              </a:rPr>
              <a:t>　</a:t>
            </a:r>
            <a:endParaRPr lang="en-US" altLang="ja-JP" sz="800">
              <a:latin typeface="HGP創英角ｺﾞｼｯｸUB" pitchFamily="50" charset="-128"/>
              <a:ea typeface="HGP創英角ｺﾞｼｯｸUB" pitchFamily="50" charset="-128"/>
            </a:endParaRPr>
          </a:p>
        </p:txBody>
      </p:sp>
    </p:spTree>
    <p:extLst>
      <p:ext uri="{BB962C8B-B14F-4D97-AF65-F5344CB8AC3E}">
        <p14:creationId xmlns="" xmlns:p14="http://schemas.microsoft.com/office/powerpoint/2010/main" val="14278844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23554"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23556" name="テキスト ボックス 32"/>
          <p:cNvSpPr txBox="1">
            <a:spLocks noChangeArrowheads="1"/>
          </p:cNvSpPr>
          <p:nvPr/>
        </p:nvSpPr>
        <p:spPr bwMode="auto">
          <a:xfrm>
            <a:off x="928688" y="1643063"/>
            <a:ext cx="7786687" cy="1416050"/>
          </a:xfrm>
          <a:prstGeom prst="rect">
            <a:avLst/>
          </a:prstGeom>
          <a:noFill/>
          <a:ln w="9525">
            <a:noFill/>
            <a:miter lim="800000"/>
            <a:headEnd/>
            <a:tailEnd/>
          </a:ln>
        </p:spPr>
        <p:txBody>
          <a:bodyPr>
            <a:spAutoFit/>
          </a:bodyPr>
          <a:lstStyle/>
          <a:p>
            <a:r>
              <a:rPr lang="ja-JP" altLang="en-US" sz="2000">
                <a:solidFill>
                  <a:srgbClr val="990033"/>
                </a:solidFill>
                <a:latin typeface="HGP創英角ｺﾞｼｯｸUB" pitchFamily="50" charset="-128"/>
                <a:ea typeface="HGP創英角ｺﾞｼｯｸUB" pitchFamily="50" charset="-128"/>
              </a:rPr>
              <a:t>特別個室病棟　</a:t>
            </a:r>
            <a:r>
              <a:rPr lang="ja-JP" altLang="en-US" sz="2000">
                <a:latin typeface="HGP創英角ｺﾞｼｯｸUB" pitchFamily="50" charset="-128"/>
                <a:ea typeface="HGP創英角ｺﾞｼｯｸUB" pitchFamily="50" charset="-128"/>
              </a:rPr>
              <a:t>（成仁病院４・５Ｆ）</a:t>
            </a:r>
            <a:endParaRPr lang="en-US" altLang="ja-JP" sz="20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一人ひとりに最適な短期集中型の治療を、ホテルのように心地よい空間をおりなす個室病棟。</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アメニティを最大限に追求している。</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特別個室専門看護師を配置し、一人ひとりのライフスタイルを尊重したベストな治療環境を提供。</a:t>
            </a:r>
            <a:endParaRPr lang="en-US" altLang="ja-JP" sz="1400">
              <a:latin typeface="HGP創英角ｺﾞｼｯｸUB" pitchFamily="50" charset="-128"/>
              <a:ea typeface="HGP創英角ｺﾞｼｯｸUB" pitchFamily="50" charset="-128"/>
            </a:endParaRPr>
          </a:p>
        </p:txBody>
      </p:sp>
      <p:pic>
        <p:nvPicPr>
          <p:cNvPr id="23557" name="Picture 2" descr="http://www.seijin.org/image.php?width=750&amp;height=440&amp;image=/images/fc47481671e63e53228927c0ad5ec542.jpg"/>
          <p:cNvPicPr>
            <a:picLocks noChangeAspect="1" noChangeArrowheads="1"/>
          </p:cNvPicPr>
          <p:nvPr/>
        </p:nvPicPr>
        <p:blipFill>
          <a:blip r:embed="rId2" cstate="print"/>
          <a:srcRect/>
          <a:stretch>
            <a:fillRect/>
          </a:stretch>
        </p:blipFill>
        <p:spPr bwMode="auto">
          <a:xfrm>
            <a:off x="5429250" y="4357688"/>
            <a:ext cx="2767013" cy="1901825"/>
          </a:xfrm>
          <a:prstGeom prst="rect">
            <a:avLst/>
          </a:prstGeom>
          <a:noFill/>
          <a:ln w="9525">
            <a:noFill/>
            <a:miter lim="800000"/>
            <a:headEnd/>
            <a:tailEnd/>
          </a:ln>
        </p:spPr>
      </p:pic>
      <p:sp>
        <p:nvSpPr>
          <p:cNvPr id="23558" name="テキスト ボックス 34"/>
          <p:cNvSpPr txBox="1">
            <a:spLocks noChangeArrowheads="1"/>
          </p:cNvSpPr>
          <p:nvPr/>
        </p:nvSpPr>
        <p:spPr bwMode="auto">
          <a:xfrm>
            <a:off x="2071688" y="3429000"/>
            <a:ext cx="4194175" cy="1169988"/>
          </a:xfrm>
          <a:prstGeom prst="rect">
            <a:avLst/>
          </a:prstGeom>
          <a:noFill/>
          <a:ln w="9525">
            <a:noFill/>
            <a:miter lim="800000"/>
            <a:headEnd/>
            <a:tailEnd/>
          </a:ln>
        </p:spPr>
        <p:txBody>
          <a:bodyPr>
            <a:spAutoFit/>
          </a:bodyPr>
          <a:lstStyle/>
          <a:p>
            <a:r>
              <a:rPr lang="ja-JP" altLang="en-US" sz="1400">
                <a:latin typeface="HGP創英角ｺﾞｼｯｸUB" pitchFamily="50" charset="-128"/>
                <a:ea typeface="HGP創英角ｺﾞｼｯｸUB" pitchFamily="50" charset="-128"/>
              </a:rPr>
              <a:t>４Ｆ　個室専用フロア　    　　￥</a:t>
            </a:r>
            <a:r>
              <a:rPr lang="en-US" altLang="ja-JP" sz="1400">
                <a:latin typeface="HGP創英角ｺﾞｼｯｸUB" pitchFamily="50" charset="-128"/>
                <a:ea typeface="HGP創英角ｺﾞｼｯｸUB" pitchFamily="50" charset="-128"/>
              </a:rPr>
              <a:t>13,000</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23,000</a:t>
            </a:r>
          </a:p>
          <a:p>
            <a:r>
              <a:rPr lang="ja-JP" altLang="en-US" sz="1400">
                <a:latin typeface="HGP創英角ｺﾞｼｯｸUB" pitchFamily="50" charset="-128"/>
                <a:ea typeface="HGP創英角ｺﾞｼｯｸUB" pitchFamily="50" charset="-128"/>
              </a:rPr>
              <a:t>５Ｆ　エグゼクティブフロア     ￥</a:t>
            </a:r>
            <a:r>
              <a:rPr lang="en-US" altLang="ja-JP" sz="1400">
                <a:latin typeface="HGP創英角ｺﾞｼｯｸUB" pitchFamily="50" charset="-128"/>
                <a:ea typeface="HGP創英角ｺﾞｼｯｸUB" pitchFamily="50" charset="-128"/>
              </a:rPr>
              <a:t>23,000</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150,000</a:t>
            </a:r>
          </a:p>
          <a:p>
            <a:r>
              <a:rPr lang="ja-JP" altLang="en-US" sz="1400">
                <a:latin typeface="HGP創英角ｺﾞｼｯｸUB" pitchFamily="50" charset="-128"/>
                <a:ea typeface="HGP創英角ｺﾞｼｯｸUB" pitchFamily="50" charset="-128"/>
              </a:rPr>
              <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
            </a:r>
            <a:br>
              <a:rPr lang="ja-JP" altLang="en-US" sz="1400">
                <a:latin typeface="HGP創英角ｺﾞｼｯｸUB" pitchFamily="50" charset="-128"/>
                <a:ea typeface="HGP創英角ｺﾞｼｯｸUB" pitchFamily="50" charset="-128"/>
              </a:rPr>
            </a:br>
            <a:endParaRPr lang="en-US" altLang="ja-JP" sz="1400">
              <a:solidFill>
                <a:srgbClr val="990033"/>
              </a:solidFill>
              <a:latin typeface="HGP創英角ｺﾞｼｯｸUB" pitchFamily="50" charset="-128"/>
              <a:ea typeface="HGP創英角ｺﾞｼｯｸUB" pitchFamily="50" charset="-128"/>
            </a:endParaRPr>
          </a:p>
        </p:txBody>
      </p:sp>
      <p:pic>
        <p:nvPicPr>
          <p:cNvPr id="23559" name="Picture 2" descr="\\SC14FS\FileServer\doc\本社\人事\個人用\採用　小杉・野本・樋川・山田・金子セキュリティ\チラシ各種\写真\新しいフォルダー\新しいフォルダー\_MG_0042.JPG"/>
          <p:cNvPicPr>
            <a:picLocks noChangeAspect="1" noChangeArrowheads="1"/>
          </p:cNvPicPr>
          <p:nvPr/>
        </p:nvPicPr>
        <p:blipFill>
          <a:blip r:embed="rId3" cstate="print"/>
          <a:srcRect l="2989"/>
          <a:stretch>
            <a:fillRect/>
          </a:stretch>
        </p:blipFill>
        <p:spPr bwMode="auto">
          <a:xfrm>
            <a:off x="1547813" y="4365625"/>
            <a:ext cx="2767012" cy="1900238"/>
          </a:xfrm>
          <a:prstGeom prst="rect">
            <a:avLst/>
          </a:prstGeom>
          <a:noFill/>
          <a:ln w="9525">
            <a:noFill/>
            <a:miter lim="800000"/>
            <a:headEnd/>
            <a:tailEnd/>
          </a:ln>
        </p:spPr>
      </p:pic>
    </p:spTree>
    <p:extLst>
      <p:ext uri="{BB962C8B-B14F-4D97-AF65-F5344CB8AC3E}">
        <p14:creationId xmlns="" xmlns:p14="http://schemas.microsoft.com/office/powerpoint/2010/main" val="5560852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薬剤師として</a:t>
            </a:r>
            <a:endParaRPr lang="en-US" altLang="ja-JP" sz="3200">
              <a:solidFill>
                <a:schemeClr val="bg1"/>
              </a:solidFill>
              <a:latin typeface="HGP創英角ｺﾞｼｯｸUB" pitchFamily="50" charset="-128"/>
              <a:ea typeface="HGP創英角ｺﾞｼｯｸUB" pitchFamily="50" charset="-128"/>
            </a:endParaRPr>
          </a:p>
        </p:txBody>
      </p:sp>
      <p:sp>
        <p:nvSpPr>
          <p:cNvPr id="21506"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 as a pharmacist</a:t>
            </a:r>
            <a:endParaRPr lang="ja-JP" altLang="en-US" sz="3200" b="1">
              <a:solidFill>
                <a:schemeClr val="bg1"/>
              </a:solidFill>
              <a:latin typeface="Calibri" pitchFamily="34" charset="0"/>
            </a:endParaRPr>
          </a:p>
        </p:txBody>
      </p:sp>
      <p:grpSp>
        <p:nvGrpSpPr>
          <p:cNvPr id="2" name="グループ化 59"/>
          <p:cNvGrpSpPr/>
          <p:nvPr/>
        </p:nvGrpSpPr>
        <p:grpSpPr>
          <a:xfrm>
            <a:off x="6465934"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88" name="正方形/長方形 87"/>
          <p:cNvSpPr/>
          <p:nvPr/>
        </p:nvSpPr>
        <p:spPr>
          <a:xfrm>
            <a:off x="4572000" y="1265238"/>
            <a:ext cx="4572000" cy="2878137"/>
          </a:xfrm>
          <a:prstGeom prst="rect">
            <a:avLst/>
          </a:prstGeom>
        </p:spPr>
        <p:txBody>
          <a:bodyPr>
            <a:spAutoFit/>
          </a:bodyPr>
          <a:lstStyle/>
          <a:p>
            <a:pPr fontAlgn="auto">
              <a:lnSpc>
                <a:spcPct val="50000"/>
              </a:lnSpc>
              <a:spcBef>
                <a:spcPct val="50000"/>
              </a:spcBef>
              <a:spcAft>
                <a:spcPts val="0"/>
              </a:spcAft>
              <a:defRPr/>
            </a:pPr>
            <a:r>
              <a:rPr lang="ja-JP" altLang="en-US" sz="3600" spc="50" dirty="0">
                <a:ln w="12700" cmpd="sng">
                  <a:noFill/>
                  <a:prstDash val="solid"/>
                </a:ln>
                <a:latin typeface="HGP創英角ｺﾞｼｯｸUB" pitchFamily="50" charset="-128"/>
                <a:ea typeface="HGP創英角ｺﾞｼｯｸUB" pitchFamily="50" charset="-128"/>
              </a:rPr>
              <a:t>専門薬剤師とるなら</a:t>
            </a:r>
            <a:endParaRPr lang="en-US" altLang="ja-JP" sz="3600" spc="50" dirty="0">
              <a:ln w="12700" cmpd="sng">
                <a:noFill/>
                <a:prstDash val="solid"/>
              </a:ln>
              <a:latin typeface="HGP創英角ｺﾞｼｯｸUB" pitchFamily="50" charset="-128"/>
              <a:ea typeface="HGP創英角ｺﾞｼｯｸUB" pitchFamily="50" charset="-128"/>
            </a:endParaRPr>
          </a:p>
          <a:p>
            <a:pPr fontAlgn="auto">
              <a:lnSpc>
                <a:spcPct val="50000"/>
              </a:lnSpc>
              <a:spcBef>
                <a:spcPct val="50000"/>
              </a:spcBef>
              <a:spcAft>
                <a:spcPts val="0"/>
              </a:spcAft>
              <a:defRPr/>
            </a:pPr>
            <a:r>
              <a:rPr lang="ja-JP" altLang="en-US" sz="3600" spc="50" dirty="0">
                <a:ln w="12700" cmpd="sng">
                  <a:noFill/>
                  <a:prstDash val="solid"/>
                </a:ln>
                <a:latin typeface="HGP創英角ｺﾞｼｯｸUB" pitchFamily="50" charset="-128"/>
                <a:ea typeface="HGP創英角ｺﾞｼｯｸUB" pitchFamily="50" charset="-128"/>
              </a:rPr>
              <a:t>精神科！</a:t>
            </a:r>
          </a:p>
          <a:p>
            <a:pPr fontAlgn="auto">
              <a:spcBef>
                <a:spcPct val="50000"/>
              </a:spcBef>
              <a:spcAft>
                <a:spcPts val="0"/>
              </a:spcAft>
              <a:defRPr/>
            </a:pPr>
            <a:r>
              <a:rPr lang="ja-JP" altLang="en-US" dirty="0">
                <a:latin typeface="+mn-lt"/>
                <a:ea typeface="+mn-ea"/>
              </a:rPr>
              <a:t>　</a:t>
            </a:r>
            <a:endParaRPr lang="en-US" altLang="ja-JP" dirty="0">
              <a:latin typeface="+mn-lt"/>
              <a:ea typeface="+mn-ea"/>
            </a:endParaRPr>
          </a:p>
          <a:p>
            <a:pPr fontAlgn="auto">
              <a:lnSpc>
                <a:spcPct val="50000"/>
              </a:lnSpc>
              <a:spcBef>
                <a:spcPct val="50000"/>
              </a:spcBef>
              <a:spcAft>
                <a:spcPts val="0"/>
              </a:spcAft>
              <a:defRPr/>
            </a:pPr>
            <a:r>
              <a:rPr lang="ja-JP" altLang="en-US" dirty="0">
                <a:latin typeface="HGP創英角ｺﾞｼｯｸUB" pitchFamily="50" charset="-128"/>
                <a:ea typeface="HGP創英角ｺﾞｼｯｸUB" pitchFamily="50" charset="-128"/>
              </a:rPr>
              <a:t>精神科はまだまだ未開の分野なので、</a:t>
            </a:r>
            <a:endParaRPr lang="en-US" altLang="ja-JP" dirty="0">
              <a:latin typeface="HGP創英角ｺﾞｼｯｸUB" pitchFamily="50" charset="-128"/>
              <a:ea typeface="HGP創英角ｺﾞｼｯｸUB" pitchFamily="50" charset="-128"/>
            </a:endParaRPr>
          </a:p>
          <a:p>
            <a:pPr fontAlgn="auto">
              <a:lnSpc>
                <a:spcPct val="50000"/>
              </a:lnSpc>
              <a:spcBef>
                <a:spcPct val="50000"/>
              </a:spcBef>
              <a:spcAft>
                <a:spcPts val="0"/>
              </a:spcAft>
              <a:defRPr/>
            </a:pPr>
            <a:r>
              <a:rPr lang="ja-JP" altLang="en-US" dirty="0">
                <a:latin typeface="HGP創英角ｺﾞｼｯｸUB" pitchFamily="50" charset="-128"/>
                <a:ea typeface="HGP創英角ｺﾞｼｯｸUB" pitchFamily="50" charset="-128"/>
              </a:rPr>
              <a:t>努力次第で</a:t>
            </a:r>
            <a:r>
              <a:rPr lang="ja-JP" altLang="en-US" sz="2800" dirty="0">
                <a:solidFill>
                  <a:srgbClr val="990033"/>
                </a:solidFill>
                <a:latin typeface="HGP創英角ｺﾞｼｯｸUB" pitchFamily="50" charset="-128"/>
                <a:ea typeface="HGP創英角ｺﾞｼｯｸUB" pitchFamily="50" charset="-128"/>
              </a:rPr>
              <a:t>医師と同じレベルまで</a:t>
            </a:r>
            <a:endParaRPr lang="en-US" altLang="ja-JP" sz="2800" dirty="0">
              <a:solidFill>
                <a:srgbClr val="990033"/>
              </a:solidFill>
              <a:latin typeface="HGP創英角ｺﾞｼｯｸUB" pitchFamily="50" charset="-128"/>
              <a:ea typeface="HGP創英角ｺﾞｼｯｸUB" pitchFamily="50" charset="-128"/>
            </a:endParaRPr>
          </a:p>
          <a:p>
            <a:pPr fontAlgn="auto">
              <a:spcBef>
                <a:spcPct val="50000"/>
              </a:spcBef>
              <a:spcAft>
                <a:spcPts val="0"/>
              </a:spcAft>
              <a:defRPr/>
            </a:pPr>
            <a:r>
              <a:rPr lang="ja-JP" altLang="en-US" dirty="0">
                <a:latin typeface="HGP創英角ｺﾞｼｯｸUB" pitchFamily="50" charset="-128"/>
                <a:ea typeface="HGP創英角ｺﾞｼｯｸUB" pitchFamily="50" charset="-128"/>
              </a:rPr>
              <a:t>上り詰めることができます。</a:t>
            </a:r>
            <a:endParaRPr lang="en-US" altLang="ja-JP" dirty="0">
              <a:latin typeface="HGP創英角ｺﾞｼｯｸUB" pitchFamily="50" charset="-128"/>
              <a:ea typeface="HGP創英角ｺﾞｼｯｸUB" pitchFamily="50" charset="-128"/>
            </a:endParaRPr>
          </a:p>
          <a:p>
            <a:pPr fontAlgn="auto">
              <a:spcBef>
                <a:spcPct val="50000"/>
              </a:spcBef>
              <a:spcAft>
                <a:spcPts val="0"/>
              </a:spcAft>
              <a:defRPr/>
            </a:pPr>
            <a:endParaRPr lang="en-US" altLang="ja-JP" dirty="0">
              <a:latin typeface="HGP創英角ｺﾞｼｯｸUB" pitchFamily="50" charset="-128"/>
              <a:ea typeface="HGP創英角ｺﾞｼｯｸUB" pitchFamily="50" charset="-128"/>
            </a:endParaRPr>
          </a:p>
        </p:txBody>
      </p:sp>
      <p:pic>
        <p:nvPicPr>
          <p:cNvPr id="89" name="Picture 79" descr="\\Sc14fs\fileserver\doc\本社\人事\個人用\山田\写真\撮影日（09.06.10）薬剤師 by小菅\DSC00250.JPG"/>
          <p:cNvPicPr>
            <a:picLocks noChangeAspect="1" noChangeArrowheads="1"/>
          </p:cNvPicPr>
          <p:nvPr/>
        </p:nvPicPr>
        <p:blipFill>
          <a:blip r:embed="rId2" cstate="print">
            <a:lum bright="37000" contrast="35000"/>
          </a:blip>
          <a:srcRect l="3693" t="17953" r="-223" b="902"/>
          <a:stretch>
            <a:fillRect/>
          </a:stretch>
        </p:blipFill>
        <p:spPr bwMode="auto">
          <a:xfrm>
            <a:off x="540300" y="581871"/>
            <a:ext cx="4006905" cy="6264000"/>
          </a:xfrm>
          <a:prstGeom prst="rect">
            <a:avLst/>
          </a:prstGeom>
          <a:noFill/>
          <a:ln w="9525">
            <a:noFill/>
            <a:miter lim="800000"/>
            <a:headEnd/>
            <a:tailEnd/>
          </a:ln>
          <a:effectLst>
            <a:softEdge rad="31750"/>
          </a:effectLst>
        </p:spPr>
      </p:pic>
      <p:sp>
        <p:nvSpPr>
          <p:cNvPr id="86" name="テキスト ボックス 85"/>
          <p:cNvSpPr txBox="1">
            <a:spLocks noChangeArrowheads="1"/>
          </p:cNvSpPr>
          <p:nvPr/>
        </p:nvSpPr>
        <p:spPr bwMode="auto">
          <a:xfrm>
            <a:off x="4572000" y="4429125"/>
            <a:ext cx="5072063" cy="1754188"/>
          </a:xfrm>
          <a:prstGeom prst="rect">
            <a:avLst/>
          </a:prstGeom>
          <a:noFill/>
          <a:ln w="9525">
            <a:noFill/>
            <a:miter lim="800000"/>
            <a:headEnd/>
            <a:tailEnd/>
          </a:ln>
        </p:spPr>
        <p:txBody>
          <a:bodyPr>
            <a:spAutoFit/>
          </a:bodyPr>
          <a:lstStyle/>
          <a:p>
            <a:r>
              <a:rPr lang="ja-JP" altLang="en-US" sz="2800">
                <a:latin typeface="HGP創英角ｺﾞｼｯｸUB" pitchFamily="50" charset="-128"/>
                <a:ea typeface="HGP創英角ｺﾞｼｯｸUB" pitchFamily="50" charset="-128"/>
              </a:rPr>
              <a:t>今年から</a:t>
            </a:r>
            <a:r>
              <a:rPr lang="ja-JP" altLang="en-US" sz="3600">
                <a:latin typeface="HGP創英角ｺﾞｼｯｸUB" pitchFamily="50" charset="-128"/>
                <a:ea typeface="HGP創英角ｺﾞｼｯｸUB" pitchFamily="50" charset="-128"/>
              </a:rPr>
              <a:t>薬剤師を増員</a:t>
            </a:r>
            <a:r>
              <a:rPr lang="ja-JP" altLang="en-US" sz="2800">
                <a:latin typeface="HGP創英角ｺﾞｼｯｸUB" pitchFamily="50" charset="-128"/>
                <a:ea typeface="HGP創英角ｺﾞｼｯｸUB" pitchFamily="50" charset="-128"/>
              </a:rPr>
              <a:t>し、</a:t>
            </a:r>
            <a:endParaRPr lang="en-US" altLang="ja-JP" sz="2800">
              <a:latin typeface="HGP創英角ｺﾞｼｯｸUB" pitchFamily="50" charset="-128"/>
              <a:ea typeface="HGP創英角ｺﾞｼｯｸUB" pitchFamily="50" charset="-128"/>
            </a:endParaRPr>
          </a:p>
          <a:p>
            <a:r>
              <a:rPr lang="ja-JP" altLang="en-US" sz="3600">
                <a:solidFill>
                  <a:srgbClr val="990033"/>
                </a:solidFill>
                <a:latin typeface="HGP創英角ｺﾞｼｯｸUB" pitchFamily="50" charset="-128"/>
                <a:ea typeface="HGP創英角ｺﾞｼｯｸUB" pitchFamily="50" charset="-128"/>
              </a:rPr>
              <a:t>精神科薬剤師のプロを</a:t>
            </a:r>
            <a:endParaRPr lang="en-US" altLang="ja-JP" sz="3600">
              <a:solidFill>
                <a:srgbClr val="990033"/>
              </a:solidFill>
              <a:latin typeface="HGP創英角ｺﾞｼｯｸUB" pitchFamily="50" charset="-128"/>
              <a:ea typeface="HGP創英角ｺﾞｼｯｸUB" pitchFamily="50" charset="-128"/>
            </a:endParaRPr>
          </a:p>
          <a:p>
            <a:r>
              <a:rPr lang="ja-JP" altLang="en-US" sz="3600">
                <a:solidFill>
                  <a:srgbClr val="990033"/>
                </a:solidFill>
                <a:latin typeface="HGP創英角ｺﾞｼｯｸUB" pitchFamily="50" charset="-128"/>
                <a:ea typeface="HGP創英角ｺﾞｼｯｸUB" pitchFamily="50" charset="-128"/>
              </a:rPr>
              <a:t>目指す体制</a:t>
            </a:r>
            <a:r>
              <a:rPr lang="ja-JP" altLang="en-US" sz="2800">
                <a:latin typeface="HGP創英角ｺﾞｼｯｸUB" pitchFamily="50" charset="-128"/>
                <a:ea typeface="HGP創英角ｺﾞｼｯｸUB" pitchFamily="50" charset="-128"/>
              </a:rPr>
              <a:t>を確立。</a:t>
            </a:r>
            <a:endParaRPr lang="en-US" altLang="ja-JP" sz="2800">
              <a:latin typeface="HGP創英角ｺﾞｼｯｸUB" pitchFamily="50" charset="-128"/>
              <a:ea typeface="HGP創英角ｺﾞｼｯｸUB" pitchFamily="50" charset="-128"/>
            </a:endParaRPr>
          </a:p>
        </p:txBody>
      </p:sp>
      <p:sp>
        <p:nvSpPr>
          <p:cNvPr id="90" name="正方形/長方形 89"/>
          <p:cNvSpPr>
            <a:spLocks noChangeArrowheads="1"/>
          </p:cNvSpPr>
          <p:nvPr/>
        </p:nvSpPr>
        <p:spPr bwMode="auto">
          <a:xfrm>
            <a:off x="4572000" y="4130675"/>
            <a:ext cx="920750" cy="369888"/>
          </a:xfrm>
          <a:prstGeom prst="rect">
            <a:avLst/>
          </a:prstGeom>
          <a:noFill/>
          <a:ln w="9525">
            <a:noFill/>
            <a:miter lim="800000"/>
            <a:headEnd/>
            <a:tailEnd/>
          </a:ln>
        </p:spPr>
        <p:txBody>
          <a:bodyPr wrap="none">
            <a:spAutoFit/>
          </a:bodyPr>
          <a:lstStyle/>
          <a:p>
            <a:pPr>
              <a:spcBef>
                <a:spcPct val="50000"/>
              </a:spcBef>
            </a:pPr>
            <a:r>
              <a:rPr lang="ja-JP" altLang="en-US">
                <a:latin typeface="HGP創英角ｺﾞｼｯｸUB" pitchFamily="50" charset="-128"/>
                <a:ea typeface="HGP創英角ｺﾞｼｯｸUB" pitchFamily="50" charset="-128"/>
              </a:rPr>
              <a:t>そして、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2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20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6"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薬剤師として</a:t>
            </a:r>
            <a:endParaRPr lang="en-US" altLang="ja-JP" sz="3200">
              <a:solidFill>
                <a:schemeClr val="bg1"/>
              </a:solidFill>
              <a:latin typeface="HGP創英角ｺﾞｼｯｸUB" pitchFamily="50" charset="-128"/>
              <a:ea typeface="HGP創英角ｺﾞｼｯｸUB" pitchFamily="50" charset="-128"/>
            </a:endParaRPr>
          </a:p>
        </p:txBody>
      </p:sp>
      <p:sp>
        <p:nvSpPr>
          <p:cNvPr id="22530"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 as a pharmacist</a:t>
            </a:r>
            <a:endParaRPr lang="ja-JP" altLang="en-US" sz="3200" b="1">
              <a:solidFill>
                <a:schemeClr val="bg1"/>
              </a:solidFill>
              <a:latin typeface="Calibri" pitchFamily="34" charset="0"/>
            </a:endParaRPr>
          </a:p>
        </p:txBody>
      </p:sp>
      <p:grpSp>
        <p:nvGrpSpPr>
          <p:cNvPr id="2" name="グループ化 59"/>
          <p:cNvGrpSpPr/>
          <p:nvPr/>
        </p:nvGrpSpPr>
        <p:grpSpPr>
          <a:xfrm>
            <a:off x="6429388"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86" name="テキスト ボックス 85"/>
          <p:cNvSpPr txBox="1">
            <a:spLocks noChangeArrowheads="1"/>
          </p:cNvSpPr>
          <p:nvPr/>
        </p:nvSpPr>
        <p:spPr bwMode="auto">
          <a:xfrm>
            <a:off x="968375" y="928688"/>
            <a:ext cx="3387725" cy="519112"/>
          </a:xfrm>
          <a:prstGeom prst="rect">
            <a:avLst/>
          </a:prstGeom>
          <a:noFill/>
          <a:ln w="9525">
            <a:noFill/>
            <a:miter lim="800000"/>
            <a:headEnd/>
            <a:tailEnd/>
          </a:ln>
        </p:spPr>
        <p:txBody>
          <a:bodyPr>
            <a:spAutoFit/>
          </a:bodyPr>
          <a:lstStyle/>
          <a:p>
            <a:r>
              <a:rPr lang="ja-JP" altLang="en-US" sz="2800">
                <a:latin typeface="HGP創英角ｺﾞｼｯｸUB" pitchFamily="50" charset="-128"/>
                <a:ea typeface="HGP創英角ｺﾞｼｯｸUB" pitchFamily="50" charset="-128"/>
              </a:rPr>
              <a:t>成仁のここがすごい</a:t>
            </a:r>
            <a:endParaRPr lang="en-US" altLang="ja-JP" sz="2800">
              <a:latin typeface="HGP創英角ｺﾞｼｯｸUB" pitchFamily="50" charset="-128"/>
              <a:ea typeface="HGP創英角ｺﾞｼｯｸUB" pitchFamily="50" charset="-128"/>
            </a:endParaRPr>
          </a:p>
        </p:txBody>
      </p:sp>
      <p:pic>
        <p:nvPicPr>
          <p:cNvPr id="1026" name="Picture 2" descr="I:\doc\本社\人事\業務\求人写真 野本さん撮影\CIMG0020.JPG"/>
          <p:cNvPicPr>
            <a:picLocks noChangeAspect="1" noChangeArrowheads="1"/>
          </p:cNvPicPr>
          <p:nvPr/>
        </p:nvPicPr>
        <p:blipFill>
          <a:blip r:embed="rId2" cstate="print"/>
          <a:srcRect/>
          <a:stretch>
            <a:fillRect/>
          </a:stretch>
        </p:blipFill>
        <p:spPr bwMode="auto">
          <a:xfrm>
            <a:off x="6429375" y="1357313"/>
            <a:ext cx="2428875" cy="3282950"/>
          </a:xfrm>
          <a:prstGeom prst="rect">
            <a:avLst/>
          </a:prstGeom>
          <a:noFill/>
          <a:ln w="9525">
            <a:noFill/>
            <a:miter lim="800000"/>
            <a:headEnd/>
            <a:tailEnd/>
          </a:ln>
        </p:spPr>
      </p:pic>
      <p:sp>
        <p:nvSpPr>
          <p:cNvPr id="60" name="テキスト ボックス 59"/>
          <p:cNvSpPr txBox="1">
            <a:spLocks noChangeArrowheads="1"/>
          </p:cNvSpPr>
          <p:nvPr/>
        </p:nvSpPr>
        <p:spPr bwMode="auto">
          <a:xfrm>
            <a:off x="971550" y="1782763"/>
            <a:ext cx="4357688" cy="646112"/>
          </a:xfrm>
          <a:prstGeom prst="rect">
            <a:avLst/>
          </a:prstGeom>
          <a:noFill/>
          <a:ln w="9525">
            <a:noFill/>
            <a:miter lim="800000"/>
            <a:headEnd/>
            <a:tailEnd/>
          </a:ln>
        </p:spPr>
        <p:txBody>
          <a:bodyPr>
            <a:spAutoFit/>
          </a:bodyPr>
          <a:lstStyle/>
          <a:p>
            <a:r>
              <a:rPr lang="ja-JP" altLang="en-US" sz="3600">
                <a:latin typeface="HGP創英角ｺﾞｼｯｸUB" pitchFamily="50" charset="-128"/>
                <a:ea typeface="HGP創英角ｺﾞｼｯｸUB" pitchFamily="50" charset="-128"/>
              </a:rPr>
              <a:t>実践に移るのが早い。</a:t>
            </a:r>
            <a:endParaRPr lang="en-US" altLang="ja-JP" sz="2800">
              <a:latin typeface="HGP創英角ｺﾞｼｯｸUB" pitchFamily="50" charset="-128"/>
              <a:ea typeface="HGP創英角ｺﾞｼｯｸUB" pitchFamily="50" charset="-128"/>
            </a:endParaRPr>
          </a:p>
        </p:txBody>
      </p:sp>
      <p:sp>
        <p:nvSpPr>
          <p:cNvPr id="85" name="テキスト ボックス 84"/>
          <p:cNvSpPr txBox="1">
            <a:spLocks noChangeArrowheads="1"/>
          </p:cNvSpPr>
          <p:nvPr/>
        </p:nvSpPr>
        <p:spPr bwMode="auto">
          <a:xfrm>
            <a:off x="971550" y="3800475"/>
            <a:ext cx="4357688" cy="1200150"/>
          </a:xfrm>
          <a:prstGeom prst="rect">
            <a:avLst/>
          </a:prstGeom>
          <a:noFill/>
          <a:ln w="9525">
            <a:noFill/>
            <a:miter lim="800000"/>
            <a:headEnd/>
            <a:tailEnd/>
          </a:ln>
        </p:spPr>
        <p:txBody>
          <a:bodyPr>
            <a:spAutoFit/>
          </a:bodyPr>
          <a:lstStyle/>
          <a:p>
            <a:r>
              <a:rPr lang="ja-JP" altLang="en-US" sz="3600" dirty="0">
                <a:latin typeface="HGP創英角ｺﾞｼｯｸUB" pitchFamily="50" charset="-128"/>
                <a:ea typeface="HGP創英角ｺﾞｼｯｸUB" pitchFamily="50" charset="-128"/>
              </a:rPr>
              <a:t>派閥も職種間の垣根もありません。</a:t>
            </a:r>
            <a:endParaRPr lang="en-US" altLang="ja-JP" sz="2800" dirty="0">
              <a:latin typeface="HGP創英角ｺﾞｼｯｸUB" pitchFamily="50" charset="-128"/>
              <a:ea typeface="HGP創英角ｺﾞｼｯｸUB" pitchFamily="50" charset="-128"/>
            </a:endParaRPr>
          </a:p>
        </p:txBody>
      </p:sp>
      <p:sp>
        <p:nvSpPr>
          <p:cNvPr id="87" name="テキスト ボックス 86"/>
          <p:cNvSpPr txBox="1">
            <a:spLocks noChangeArrowheads="1"/>
          </p:cNvSpPr>
          <p:nvPr/>
        </p:nvSpPr>
        <p:spPr bwMode="auto">
          <a:xfrm>
            <a:off x="1611313" y="2474913"/>
            <a:ext cx="3675062" cy="954087"/>
          </a:xfrm>
          <a:prstGeom prst="rect">
            <a:avLst/>
          </a:prstGeom>
          <a:noFill/>
          <a:ln w="9525">
            <a:noFill/>
            <a:miter lim="800000"/>
            <a:headEnd/>
            <a:tailEnd/>
          </a:ln>
        </p:spPr>
        <p:txBody>
          <a:bodyPr>
            <a:spAutoFit/>
          </a:bodyPr>
          <a:lstStyle/>
          <a:p>
            <a:r>
              <a:rPr lang="ja-JP" altLang="en-US" sz="2800" dirty="0">
                <a:latin typeface="HGP創英角ｺﾞｼｯｸUB" pitchFamily="50" charset="-128"/>
                <a:ea typeface="HGP創英角ｺﾞｼｯｸUB" pitchFamily="50" charset="-128"/>
              </a:rPr>
              <a:t>新卒で</a:t>
            </a:r>
            <a:r>
              <a:rPr lang="ja-JP" altLang="en-US" sz="2800" dirty="0" smtClean="0">
                <a:latin typeface="HGP創英角ｺﾞｼｯｸUB" pitchFamily="50" charset="-128"/>
                <a:ea typeface="HGP創英角ｺﾞｼｯｸUB" pitchFamily="50" charset="-128"/>
              </a:rPr>
              <a:t>入った石橋さん</a:t>
            </a:r>
            <a:r>
              <a:rPr lang="ja-JP" altLang="en-US" sz="2800" dirty="0">
                <a:latin typeface="HGP創英角ｺﾞｼｯｸUB" pitchFamily="50" charset="-128"/>
                <a:ea typeface="HGP創英角ｺﾞｼｯｸUB" pitchFamily="50" charset="-128"/>
              </a:rPr>
              <a:t>。</a:t>
            </a:r>
            <a:endParaRPr lang="en-US" altLang="ja-JP" sz="2800" dirty="0">
              <a:latin typeface="HGP創英角ｺﾞｼｯｸUB" pitchFamily="50" charset="-128"/>
              <a:ea typeface="HGP創英角ｺﾞｼｯｸUB" pitchFamily="50" charset="-128"/>
            </a:endParaRPr>
          </a:p>
          <a:p>
            <a:r>
              <a:rPr lang="ja-JP" altLang="en-US" sz="2800" dirty="0" smtClean="0">
                <a:latin typeface="HGP創英角ｺﾞｼｯｸUB" pitchFamily="50" charset="-128"/>
                <a:ea typeface="HGP創英角ｺﾞｼｯｸUB" pitchFamily="50" charset="-128"/>
              </a:rPr>
              <a:t>→もう往診１人立ち。</a:t>
            </a:r>
            <a:endParaRPr lang="en-US" altLang="ja-JP" sz="2800" dirty="0">
              <a:latin typeface="HGP創英角ｺﾞｼｯｸUB" pitchFamily="50" charset="-128"/>
              <a:ea typeface="HGP創英角ｺﾞｼｯｸUB" pitchFamily="50" charset="-128"/>
            </a:endParaRPr>
          </a:p>
        </p:txBody>
      </p:sp>
      <p:sp>
        <p:nvSpPr>
          <p:cNvPr id="91" name="テキスト ボックス 90"/>
          <p:cNvSpPr txBox="1">
            <a:spLocks noChangeArrowheads="1"/>
          </p:cNvSpPr>
          <p:nvPr/>
        </p:nvSpPr>
        <p:spPr bwMode="auto">
          <a:xfrm>
            <a:off x="1714500" y="4929188"/>
            <a:ext cx="4889500" cy="954087"/>
          </a:xfrm>
          <a:prstGeom prst="rect">
            <a:avLst/>
          </a:prstGeom>
          <a:noFill/>
          <a:ln w="9525">
            <a:noFill/>
            <a:miter lim="800000"/>
            <a:headEnd/>
            <a:tailEnd/>
          </a:ln>
        </p:spPr>
        <p:txBody>
          <a:bodyPr>
            <a:spAutoFit/>
          </a:bodyPr>
          <a:lstStyle/>
          <a:p>
            <a:r>
              <a:rPr lang="ja-JP" altLang="en-US" sz="2800" dirty="0">
                <a:latin typeface="HGP創英角ｺﾞｼｯｸUB" pitchFamily="50" charset="-128"/>
                <a:ea typeface="HGP創英角ｺﾞｼｯｸUB" pitchFamily="50" charset="-128"/>
              </a:rPr>
              <a:t>→だから、ドクターとも意見を</a:t>
            </a:r>
            <a:endParaRPr lang="en-US" altLang="ja-JP" sz="2800" dirty="0">
              <a:latin typeface="HGP創英角ｺﾞｼｯｸUB" pitchFamily="50" charset="-128"/>
              <a:ea typeface="HGP創英角ｺﾞｼｯｸUB" pitchFamily="50" charset="-128"/>
            </a:endParaRPr>
          </a:p>
          <a:p>
            <a:r>
              <a:rPr lang="ja-JP" altLang="en-US" sz="2800" dirty="0">
                <a:latin typeface="HGP創英角ｺﾞｼｯｸUB" pitchFamily="50" charset="-128"/>
                <a:ea typeface="HGP創英角ｺﾞｼｯｸUB" pitchFamily="50" charset="-128"/>
              </a:rPr>
              <a:t>言い合って知識を吸収できます。</a:t>
            </a:r>
            <a:endParaRPr lang="en-US" altLang="ja-JP" sz="2800" dirty="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60" grpId="0"/>
      <p:bldP spid="85" grpId="0"/>
      <p:bldP spid="87"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薬剤師の主な業務</a:t>
            </a:r>
          </a:p>
        </p:txBody>
      </p:sp>
      <p:sp>
        <p:nvSpPr>
          <p:cNvPr id="23554"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primary pharmacy</a:t>
            </a:r>
            <a:endParaRPr lang="ja-JP" altLang="en-US" sz="3200" b="1">
              <a:solidFill>
                <a:schemeClr val="bg1"/>
              </a:solidFill>
              <a:latin typeface="Calibri" pitchFamily="34" charset="0"/>
            </a:endParaRPr>
          </a:p>
        </p:txBody>
      </p:sp>
      <p:grpSp>
        <p:nvGrpSpPr>
          <p:cNvPr id="2" name="グループ化 59"/>
          <p:cNvGrpSpPr/>
          <p:nvPr/>
        </p:nvGrpSpPr>
        <p:grpSpPr>
          <a:xfrm>
            <a:off x="5429256"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3558" name="テキスト ボックス 59"/>
          <p:cNvSpPr txBox="1">
            <a:spLocks noChangeArrowheads="1"/>
          </p:cNvSpPr>
          <p:nvPr/>
        </p:nvSpPr>
        <p:spPr bwMode="auto">
          <a:xfrm>
            <a:off x="1071563" y="1071563"/>
            <a:ext cx="7858125" cy="1066800"/>
          </a:xfrm>
          <a:prstGeom prst="rect">
            <a:avLst/>
          </a:prstGeom>
          <a:noFill/>
          <a:ln w="9525">
            <a:noFill/>
            <a:miter lim="800000"/>
            <a:headEnd/>
            <a:tailEnd/>
          </a:ln>
        </p:spPr>
        <p:txBody>
          <a:bodyPr>
            <a:spAutoFit/>
          </a:bodyPr>
          <a:lstStyle/>
          <a:p>
            <a:r>
              <a:rPr lang="ja-JP" altLang="en-US" sz="2800">
                <a:latin typeface="HGP創英角ｺﾞｼｯｸUB" pitchFamily="50" charset="-128"/>
                <a:ea typeface="HGP創英角ｺﾞｼｯｸUB" pitchFamily="50" charset="-128"/>
              </a:rPr>
              <a:t>成仁薬剤師の理念</a:t>
            </a:r>
            <a:r>
              <a:rPr lang="ja-JP" altLang="en-US" sz="3200">
                <a:latin typeface="HGP創英角ｺﾞｼｯｸUB" pitchFamily="50" charset="-128"/>
                <a:ea typeface="HGP創英角ｺﾞｼｯｸUB" pitchFamily="50" charset="-128"/>
              </a:rPr>
              <a:t>　</a:t>
            </a:r>
            <a:r>
              <a:rPr lang="ja-JP" altLang="en-US" sz="4400">
                <a:solidFill>
                  <a:srgbClr val="990033"/>
                </a:solidFill>
                <a:latin typeface="HGP創英角ｺﾞｼｯｸUB" pitchFamily="50" charset="-128"/>
                <a:ea typeface="HGP創英角ｺﾞｼｯｸUB" pitchFamily="50" charset="-128"/>
              </a:rPr>
              <a:t>完全受け持ち主義</a:t>
            </a:r>
            <a:endParaRPr lang="en-US" altLang="ja-JP" sz="4400">
              <a:solidFill>
                <a:srgbClr val="990033"/>
              </a:solidFill>
              <a:latin typeface="HGP創英角ｺﾞｼｯｸUB" pitchFamily="50" charset="-128"/>
              <a:ea typeface="HGP創英角ｺﾞｼｯｸUB" pitchFamily="50" charset="-128"/>
            </a:endParaRPr>
          </a:p>
          <a:p>
            <a:endParaRPr lang="en-US" altLang="ja-JP" sz="2000">
              <a:latin typeface="HGP創英角ｺﾞｼｯｸUB" pitchFamily="50" charset="-128"/>
              <a:ea typeface="HGP創英角ｺﾞｼｯｸUB" pitchFamily="50" charset="-128"/>
            </a:endParaRPr>
          </a:p>
        </p:txBody>
      </p:sp>
      <p:sp>
        <p:nvSpPr>
          <p:cNvPr id="23559" name="テキスト ボックス 84"/>
          <p:cNvSpPr txBox="1">
            <a:spLocks noChangeArrowheads="1"/>
          </p:cNvSpPr>
          <p:nvPr/>
        </p:nvSpPr>
        <p:spPr bwMode="auto">
          <a:xfrm>
            <a:off x="1071563" y="2027238"/>
            <a:ext cx="7858125" cy="2016125"/>
          </a:xfrm>
          <a:prstGeom prst="rect">
            <a:avLst/>
          </a:prstGeom>
          <a:noFill/>
          <a:ln w="9525">
            <a:noFill/>
            <a:miter lim="800000"/>
            <a:headEnd/>
            <a:tailEnd/>
          </a:ln>
        </p:spPr>
        <p:txBody>
          <a:bodyPr>
            <a:spAutoFit/>
          </a:bodyPr>
          <a:lstStyle/>
          <a:p>
            <a:r>
              <a:rPr lang="en-US" altLang="ja-JP" sz="2800">
                <a:latin typeface="HGP創英角ｺﾞｼｯｸUB" pitchFamily="50" charset="-128"/>
                <a:ea typeface="HGP創英角ｺﾞｼｯｸUB" pitchFamily="50" charset="-128"/>
              </a:rPr>
              <a:t>《</a:t>
            </a:r>
            <a:r>
              <a:rPr lang="ja-JP" altLang="en-US" sz="2800">
                <a:latin typeface="HGP創英角ｺﾞｼｯｸUB" pitchFamily="50" charset="-128"/>
                <a:ea typeface="HGP創英角ｺﾞｼｯｸUB" pitchFamily="50" charset="-128"/>
              </a:rPr>
              <a:t>主な業務</a:t>
            </a:r>
            <a:r>
              <a:rPr lang="en-US" altLang="ja-JP" sz="2800">
                <a:latin typeface="HGP創英角ｺﾞｼｯｸUB" pitchFamily="50" charset="-128"/>
                <a:ea typeface="HGP創英角ｺﾞｼｯｸUB" pitchFamily="50" charset="-128"/>
              </a:rPr>
              <a:t>》</a:t>
            </a:r>
          </a:p>
          <a:p>
            <a:r>
              <a:rPr lang="ja-JP" altLang="en-US" sz="2400">
                <a:latin typeface="HGP創英角ｺﾞｼｯｸUB" pitchFamily="50" charset="-128"/>
                <a:ea typeface="HGP創英角ｺﾞｼｯｸUB" pitchFamily="50" charset="-128"/>
              </a:rPr>
              <a:t>往診同行、訪問服薬指導、病棟服薬指導、薬剤調合</a:t>
            </a:r>
            <a:endParaRPr lang="en-US" altLang="ja-JP" sz="2400">
              <a:latin typeface="HGP創英角ｺﾞｼｯｸUB" pitchFamily="50" charset="-128"/>
              <a:ea typeface="HGP創英角ｺﾞｼｯｸUB" pitchFamily="50" charset="-128"/>
            </a:endParaRPr>
          </a:p>
          <a:p>
            <a:endParaRPr lang="en-US" altLang="ja-JP" sz="900">
              <a:latin typeface="HGP創英角ｺﾞｼｯｸUB" pitchFamily="50" charset="-128"/>
              <a:ea typeface="HGP創英角ｺﾞｼｯｸUB" pitchFamily="50" charset="-128"/>
            </a:endParaRPr>
          </a:p>
          <a:p>
            <a:r>
              <a:rPr lang="ja-JP" altLang="en-US" sz="3200">
                <a:latin typeface="HGP創英角ｺﾞｼｯｸUB" pitchFamily="50" charset="-128"/>
                <a:ea typeface="HGP創英角ｺﾞｼｯｸUB" pitchFamily="50" charset="-128"/>
              </a:rPr>
              <a:t>　　→受け持ちの患者について、業務を行う。</a:t>
            </a:r>
            <a:endParaRPr lang="en-US" altLang="ja-JP" sz="3200">
              <a:latin typeface="HGP創英角ｺﾞｼｯｸUB" pitchFamily="50" charset="-128"/>
              <a:ea typeface="HGP創英角ｺﾞｼｯｸUB" pitchFamily="50" charset="-128"/>
            </a:endParaRPr>
          </a:p>
          <a:p>
            <a:endParaRPr lang="en-US" altLang="ja-JP" sz="3200">
              <a:solidFill>
                <a:srgbClr val="990033"/>
              </a:solidFill>
              <a:latin typeface="HGP創英角ｺﾞｼｯｸUB" pitchFamily="50" charset="-128"/>
              <a:ea typeface="HGP創英角ｺﾞｼｯｸUB" pitchFamily="50" charset="-128"/>
            </a:endParaRPr>
          </a:p>
        </p:txBody>
      </p:sp>
      <p:sp>
        <p:nvSpPr>
          <p:cNvPr id="23560" name="テキスト ボックス 85"/>
          <p:cNvSpPr txBox="1">
            <a:spLocks noChangeArrowheads="1"/>
          </p:cNvSpPr>
          <p:nvPr/>
        </p:nvSpPr>
        <p:spPr bwMode="auto">
          <a:xfrm>
            <a:off x="1071563" y="4049713"/>
            <a:ext cx="7858125" cy="1917700"/>
          </a:xfrm>
          <a:prstGeom prst="rect">
            <a:avLst/>
          </a:prstGeom>
          <a:noFill/>
          <a:ln w="9525">
            <a:noFill/>
            <a:miter lim="800000"/>
            <a:headEnd/>
            <a:tailEnd/>
          </a:ln>
        </p:spPr>
        <p:txBody>
          <a:bodyPr>
            <a:spAutoFit/>
          </a:bodyPr>
          <a:lstStyle/>
          <a:p>
            <a:r>
              <a:rPr lang="ja-JP" altLang="en-US" sz="2400">
                <a:latin typeface="HGP創英角ｺﾞｼｯｸUB" pitchFamily="50" charset="-128"/>
                <a:ea typeface="HGP創英角ｺﾞｼｯｸUB" pitchFamily="50" charset="-128"/>
              </a:rPr>
              <a:t>患者と連続したかかわりを持てるため、患者の変化にも気付きやすく、経過を見守ることができます。</a:t>
            </a:r>
            <a:endParaRPr lang="en-US" altLang="ja-JP" sz="2400">
              <a:latin typeface="HGP創英角ｺﾞｼｯｸUB" pitchFamily="50" charset="-128"/>
              <a:ea typeface="HGP創英角ｺﾞｼｯｸUB" pitchFamily="50" charset="-128"/>
            </a:endParaRPr>
          </a:p>
          <a:p>
            <a:endParaRPr lang="en-US" altLang="ja-JP" sz="2400">
              <a:latin typeface="HGP創英角ｺﾞｼｯｸUB" pitchFamily="50" charset="-128"/>
              <a:ea typeface="HGP創英角ｺﾞｼｯｸUB" pitchFamily="50" charset="-128"/>
            </a:endParaRPr>
          </a:p>
          <a:p>
            <a:r>
              <a:rPr lang="ja-JP" altLang="en-US" sz="2400">
                <a:latin typeface="HGP創英角ｺﾞｼｯｸUB" pitchFamily="50" charset="-128"/>
                <a:ea typeface="HGP創英角ｺﾞｼｯｸUB" pitchFamily="50" charset="-128"/>
              </a:rPr>
              <a:t>ただ一日中調剤するのではなく、「患者がいて薬がある」</a:t>
            </a:r>
            <a:endParaRPr lang="en-US" altLang="ja-JP" sz="2400">
              <a:latin typeface="HGP創英角ｺﾞｼｯｸUB" pitchFamily="50" charset="-128"/>
              <a:ea typeface="HGP創英角ｺﾞｼｯｸUB" pitchFamily="50" charset="-128"/>
            </a:endParaRPr>
          </a:p>
          <a:p>
            <a:r>
              <a:rPr lang="ja-JP" altLang="en-US" sz="2400">
                <a:latin typeface="HGP創英角ｺﾞｼｯｸUB" pitchFamily="50" charset="-128"/>
                <a:ea typeface="HGP創英角ｺﾞｼｯｸUB" pitchFamily="50" charset="-128"/>
              </a:rPr>
              <a:t>このような姿勢です。</a:t>
            </a:r>
            <a:endParaRPr lang="en-US" altLang="ja-JP" sz="240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薬剤師の一週間</a:t>
            </a:r>
          </a:p>
        </p:txBody>
      </p:sp>
      <p:sp>
        <p:nvSpPr>
          <p:cNvPr id="24578"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schedule</a:t>
            </a:r>
            <a:endParaRPr lang="ja-JP" altLang="en-US" sz="3200" b="1">
              <a:solidFill>
                <a:schemeClr val="bg1"/>
              </a:solidFill>
              <a:latin typeface="Calibri" pitchFamily="34" charset="0"/>
            </a:endParaRPr>
          </a:p>
        </p:txBody>
      </p:sp>
      <p:grpSp>
        <p:nvGrpSpPr>
          <p:cNvPr id="2" name="グループ化 59"/>
          <p:cNvGrpSpPr/>
          <p:nvPr/>
        </p:nvGrpSpPr>
        <p:grpSpPr>
          <a:xfrm>
            <a:off x="5429256"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aphicFrame>
        <p:nvGraphicFramePr>
          <p:cNvPr id="98" name="図表 97"/>
          <p:cNvGraphicFramePr/>
          <p:nvPr/>
        </p:nvGraphicFramePr>
        <p:xfrm>
          <a:off x="3929058" y="22145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3" name="テキスト ボックス 59"/>
          <p:cNvSpPr txBox="1">
            <a:spLocks noChangeArrowheads="1"/>
          </p:cNvSpPr>
          <p:nvPr/>
        </p:nvSpPr>
        <p:spPr bwMode="auto">
          <a:xfrm>
            <a:off x="1071563" y="857250"/>
            <a:ext cx="7858125" cy="1128713"/>
          </a:xfrm>
          <a:prstGeom prst="rect">
            <a:avLst/>
          </a:prstGeom>
          <a:noFill/>
          <a:ln w="9525">
            <a:noFill/>
            <a:miter lim="800000"/>
            <a:headEnd/>
            <a:tailEnd/>
          </a:ln>
        </p:spPr>
        <p:txBody>
          <a:bodyPr>
            <a:spAutoFit/>
          </a:bodyPr>
          <a:lstStyle/>
          <a:p>
            <a:r>
              <a:rPr lang="ja-JP" altLang="en-US" sz="2800">
                <a:latin typeface="HGP創英角ｺﾞｼｯｸUB" pitchFamily="50" charset="-128"/>
                <a:ea typeface="HGP創英角ｺﾞｼｯｸUB" pitchFamily="50" charset="-128"/>
              </a:rPr>
              <a:t>往診同行</a:t>
            </a:r>
            <a:endParaRPr lang="en-US" altLang="ja-JP" sz="280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患者の様子をしっかり観察し、</a:t>
            </a:r>
          </a:p>
          <a:p>
            <a:r>
              <a:rPr lang="ja-JP" altLang="en-US" sz="2000" dirty="0">
                <a:latin typeface="HGP創英角ｺﾞｼｯｸUB" pitchFamily="50" charset="-128"/>
                <a:ea typeface="HGP創英角ｺﾞｼｯｸUB" pitchFamily="50" charset="-128"/>
              </a:rPr>
              <a:t>現在の症状と薬が合っているか、医師と一緒に考え処方を決定。</a:t>
            </a:r>
            <a:endParaRPr lang="en-US" altLang="ja-JP" sz="2000" dirty="0">
              <a:latin typeface="HGP創英角ｺﾞｼｯｸUB" pitchFamily="50" charset="-128"/>
              <a:ea typeface="HGP創英角ｺﾞｼｯｸUB" pitchFamily="50" charset="-128"/>
            </a:endParaRPr>
          </a:p>
        </p:txBody>
      </p:sp>
      <p:sp>
        <p:nvSpPr>
          <p:cNvPr id="24584" name="テキスト ボックス 84"/>
          <p:cNvSpPr txBox="1">
            <a:spLocks noChangeArrowheads="1"/>
          </p:cNvSpPr>
          <p:nvPr/>
        </p:nvSpPr>
        <p:spPr bwMode="auto">
          <a:xfrm>
            <a:off x="1042988" y="2276475"/>
            <a:ext cx="7858125" cy="823913"/>
          </a:xfrm>
          <a:prstGeom prst="rect">
            <a:avLst/>
          </a:prstGeom>
          <a:noFill/>
          <a:ln w="9525">
            <a:noFill/>
            <a:miter lim="800000"/>
            <a:headEnd/>
            <a:tailEnd/>
          </a:ln>
        </p:spPr>
        <p:txBody>
          <a:bodyPr>
            <a:spAutoFit/>
          </a:bodyPr>
          <a:lstStyle/>
          <a:p>
            <a:r>
              <a:rPr lang="ja-JP" altLang="en-US" sz="2800">
                <a:latin typeface="HGP創英角ｺﾞｼｯｸUB" pitchFamily="50" charset="-128"/>
                <a:ea typeface="HGP創英角ｺﾞｼｯｸUB" pitchFamily="50" charset="-128"/>
              </a:rPr>
              <a:t>訪問服薬指導</a:t>
            </a:r>
            <a:endParaRPr lang="en-US" altLang="ja-JP" sz="2800">
              <a:latin typeface="HGP創英角ｺﾞｼｯｸUB" pitchFamily="50" charset="-128"/>
              <a:ea typeface="HGP創英角ｺﾞｼｯｸUB" pitchFamily="50" charset="-128"/>
            </a:endParaRPr>
          </a:p>
          <a:p>
            <a:r>
              <a:rPr lang="ja-JP" altLang="en-US" sz="2000">
                <a:latin typeface="HGP創英角ｺﾞｼｯｸUB" pitchFamily="50" charset="-128"/>
                <a:ea typeface="HGP創英角ｺﾞｼｯｸUB" pitchFamily="50" charset="-128"/>
              </a:rPr>
              <a:t>前日に決定した薬を患者宅へ届け、服薬指導。</a:t>
            </a:r>
            <a:endParaRPr lang="en-US" altLang="ja-JP" sz="2000">
              <a:latin typeface="HGP創英角ｺﾞｼｯｸUB" pitchFamily="50" charset="-128"/>
              <a:ea typeface="HGP創英角ｺﾞｼｯｸUB" pitchFamily="50" charset="-128"/>
            </a:endParaRPr>
          </a:p>
        </p:txBody>
      </p:sp>
      <p:sp>
        <p:nvSpPr>
          <p:cNvPr id="24585" name="テキスト ボックス 85"/>
          <p:cNvSpPr txBox="1">
            <a:spLocks noChangeArrowheads="1"/>
          </p:cNvSpPr>
          <p:nvPr/>
        </p:nvSpPr>
        <p:spPr bwMode="auto">
          <a:xfrm>
            <a:off x="1071563" y="3429000"/>
            <a:ext cx="7858125" cy="1754188"/>
          </a:xfrm>
          <a:prstGeom prst="rect">
            <a:avLst/>
          </a:prstGeom>
          <a:noFill/>
          <a:ln w="9525">
            <a:noFill/>
            <a:miter lim="800000"/>
            <a:headEnd/>
            <a:tailEnd/>
          </a:ln>
        </p:spPr>
        <p:txBody>
          <a:bodyPr>
            <a:spAutoFit/>
          </a:bodyPr>
          <a:lstStyle/>
          <a:p>
            <a:r>
              <a:rPr lang="ja-JP" altLang="en-US" sz="2800" dirty="0">
                <a:latin typeface="HGP創英角ｺﾞｼｯｸUB" pitchFamily="50" charset="-128"/>
                <a:ea typeface="HGP創英角ｺﾞｼｯｸUB" pitchFamily="50" charset="-128"/>
              </a:rPr>
              <a:t>病棟</a:t>
            </a:r>
            <a:endParaRPr lang="en-US" altLang="ja-JP" sz="28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病棟の受け持ち患者を回り、服薬</a:t>
            </a:r>
            <a:endParaRPr lang="en-US" altLang="ja-JP" sz="20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指導しながら患者の様子を観察。</a:t>
            </a:r>
            <a:endParaRPr lang="en-US" altLang="ja-JP" sz="20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症状と薬が適正でないと思われる場合、</a:t>
            </a:r>
            <a:endParaRPr lang="en-US" altLang="ja-JP" sz="20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担当医と議論しながら処方を変更する。</a:t>
            </a:r>
            <a:endParaRPr lang="en-US" altLang="ja-JP" sz="2000" dirty="0">
              <a:latin typeface="HGP創英角ｺﾞｼｯｸUB" pitchFamily="50" charset="-128"/>
              <a:ea typeface="HGP創英角ｺﾞｼｯｸUB" pitchFamily="50" charset="-128"/>
            </a:endParaRPr>
          </a:p>
        </p:txBody>
      </p:sp>
      <p:sp>
        <p:nvSpPr>
          <p:cNvPr id="24586" name="テキスト ボックス 86"/>
          <p:cNvSpPr txBox="1">
            <a:spLocks noChangeArrowheads="1"/>
          </p:cNvSpPr>
          <p:nvPr/>
        </p:nvSpPr>
        <p:spPr bwMode="auto">
          <a:xfrm>
            <a:off x="1076170" y="5363282"/>
            <a:ext cx="7858125" cy="1433512"/>
          </a:xfrm>
          <a:prstGeom prst="rect">
            <a:avLst/>
          </a:prstGeom>
          <a:noFill/>
          <a:ln w="9525">
            <a:noFill/>
            <a:miter lim="800000"/>
            <a:headEnd/>
            <a:tailEnd/>
          </a:ln>
        </p:spPr>
        <p:txBody>
          <a:bodyPr>
            <a:spAutoFit/>
          </a:bodyPr>
          <a:lstStyle/>
          <a:p>
            <a:r>
              <a:rPr lang="ja-JP" altLang="en-US" sz="2800" dirty="0">
                <a:latin typeface="HGP創英角ｺﾞｼｯｸUB" pitchFamily="50" charset="-128"/>
                <a:ea typeface="HGP創英角ｺﾞｼｯｸUB" pitchFamily="50" charset="-128"/>
              </a:rPr>
              <a:t>調剤</a:t>
            </a:r>
            <a:endParaRPr lang="en-US" altLang="ja-JP" sz="28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技術を高めるため外来・病棟における</a:t>
            </a:r>
            <a:endParaRPr lang="en-US" altLang="ja-JP" sz="20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調剤に専念。</a:t>
            </a:r>
          </a:p>
          <a:p>
            <a:r>
              <a:rPr lang="ja-JP" altLang="en-US" sz="2000" dirty="0">
                <a:latin typeface="HGP創英角ｺﾞｼｯｸUB" pitchFamily="50" charset="-128"/>
                <a:ea typeface="HGP創英角ｺﾞｼｯｸUB" pitchFamily="50" charset="-128"/>
              </a:rPr>
              <a:t>調剤も曜日が決まっているので、同じ患者を追うことができます。</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職員の声</a:t>
            </a:r>
          </a:p>
        </p:txBody>
      </p:sp>
      <p:sp>
        <p:nvSpPr>
          <p:cNvPr id="25602"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interview</a:t>
            </a:r>
            <a:endParaRPr lang="ja-JP" altLang="en-US" sz="3200" b="1">
              <a:solidFill>
                <a:schemeClr val="bg1"/>
              </a:solidFill>
              <a:latin typeface="Calibri" pitchFamily="34" charset="0"/>
            </a:endParaRPr>
          </a:p>
        </p:txBody>
      </p:sp>
      <p:grpSp>
        <p:nvGrpSpPr>
          <p:cNvPr id="2" name="グループ化 59"/>
          <p:cNvGrpSpPr/>
          <p:nvPr/>
        </p:nvGrpSpPr>
        <p:grpSpPr>
          <a:xfrm>
            <a:off x="6858016"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5606" name="テキスト ボックス 59"/>
          <p:cNvSpPr txBox="1">
            <a:spLocks noChangeArrowheads="1"/>
          </p:cNvSpPr>
          <p:nvPr/>
        </p:nvSpPr>
        <p:spPr bwMode="auto">
          <a:xfrm>
            <a:off x="1071563" y="714375"/>
            <a:ext cx="7858125" cy="3908762"/>
          </a:xfrm>
          <a:prstGeom prst="rect">
            <a:avLst/>
          </a:prstGeom>
          <a:noFill/>
          <a:ln w="9525">
            <a:noFill/>
            <a:miter lim="800000"/>
            <a:headEnd/>
            <a:tailEnd/>
          </a:ln>
        </p:spPr>
        <p:txBody>
          <a:bodyPr>
            <a:spAutoFit/>
          </a:bodyPr>
          <a:lstStyle/>
          <a:p>
            <a:r>
              <a:rPr lang="ja-JP" altLang="en-US" sz="3200" dirty="0" err="1" smtClean="0">
                <a:latin typeface="HGP創英角ｺﾞｼｯｸUB" pitchFamily="50" charset="-128"/>
                <a:ea typeface="HGP創英角ｺﾞｼｯｸUB" pitchFamily="50" charset="-128"/>
              </a:rPr>
              <a:t>まこちゃん</a:t>
            </a:r>
            <a:r>
              <a:rPr lang="ja-JP" altLang="en-US" sz="3200" dirty="0">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薬剤部主任</a:t>
            </a:r>
            <a:endParaRPr lang="en-US" altLang="ja-JP" sz="2000" dirty="0">
              <a:latin typeface="HGP創英角ｺﾞｼｯｸUB" pitchFamily="50" charset="-128"/>
              <a:ea typeface="HGP創英角ｺﾞｼｯｸUB" pitchFamily="50" charset="-128"/>
            </a:endParaRPr>
          </a:p>
          <a:p>
            <a:endParaRPr lang="en-US" altLang="ja-JP" sz="800" dirty="0" smtClean="0">
              <a:latin typeface="HGP創英角ｺﾞｼｯｸUB" pitchFamily="50" charset="-128"/>
              <a:ea typeface="HGP創英角ｺﾞｼｯｸUB" pitchFamily="50" charset="-128"/>
            </a:endParaRPr>
          </a:p>
          <a:p>
            <a:endParaRPr lang="en-US" altLang="ja-JP" sz="8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この</a:t>
            </a:r>
            <a:r>
              <a:rPr lang="ja-JP" altLang="en-US" sz="2000" dirty="0">
                <a:latin typeface="HGP創英角ｺﾞｼｯｸUB" pitchFamily="50" charset="-128"/>
                <a:ea typeface="HGP創英角ｺﾞｼｯｸUB" pitchFamily="50" charset="-128"/>
              </a:rPr>
              <a:t>病院を選んだあの時の自分は間違っていなかったと思える。</a:t>
            </a:r>
            <a:endParaRPr lang="en-US" altLang="ja-JP" sz="20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それは今、全力投球で仕事に打ち込む自分の姿があるからだ。</a:t>
            </a:r>
            <a:br>
              <a:rPr lang="ja-JP" altLang="en-US" sz="2000" dirty="0">
                <a:latin typeface="HGP創英角ｺﾞｼｯｸUB" pitchFamily="50" charset="-128"/>
                <a:ea typeface="HGP創英角ｺﾞｼｯｸUB" pitchFamily="50" charset="-128"/>
              </a:rPr>
            </a:br>
            <a:endParaRPr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あー、手を抜いときゃよかった」</a:t>
            </a:r>
            <a:br>
              <a:rPr lang="ja-JP" altLang="en-US" sz="2000" dirty="0">
                <a:latin typeface="HGP創英角ｺﾞｼｯｸUB" pitchFamily="50" charset="-128"/>
                <a:ea typeface="HGP創英角ｺﾞｼｯｸUB" pitchFamily="50" charset="-128"/>
              </a:rPr>
            </a:br>
            <a:r>
              <a:rPr lang="ja-JP" altLang="en-US" sz="2000" dirty="0">
                <a:latin typeface="HGP創英角ｺﾞｼｯｸUB" pitchFamily="50" charset="-128"/>
                <a:ea typeface="HGP創英角ｺﾞｼｯｸUB" pitchFamily="50" charset="-128"/>
              </a:rPr>
              <a:t>全力投球で臨んで失敗すると、こうやって後悔すること</a:t>
            </a:r>
            <a:r>
              <a:rPr lang="ja-JP" altLang="en-US" sz="2000" dirty="0" smtClean="0">
                <a:latin typeface="HGP創英角ｺﾞｼｯｸUB" pitchFamily="50" charset="-128"/>
                <a:ea typeface="HGP創英角ｺﾞｼｯｸUB" pitchFamily="50" charset="-128"/>
              </a:rPr>
              <a:t>が大半</a:t>
            </a:r>
            <a:r>
              <a:rPr lang="ja-JP" altLang="en-US" sz="2000" dirty="0">
                <a:latin typeface="HGP創英角ｺﾞｼｯｸUB" pitchFamily="50" charset="-128"/>
                <a:ea typeface="HGP創英角ｺﾞｼｯｸUB" pitchFamily="50" charset="-128"/>
              </a:rPr>
              <a:t>だと思う</a:t>
            </a:r>
            <a:r>
              <a:rPr lang="ja-JP" altLang="en-US" sz="2000" dirty="0" smtClean="0">
                <a:latin typeface="HGP創英角ｺﾞｼｯｸUB" pitchFamily="50" charset="-128"/>
                <a:ea typeface="HGP創英角ｺﾞｼｯｸUB" pitchFamily="50" charset="-128"/>
              </a:rPr>
              <a:t>。</a:t>
            </a:r>
            <a:endParaRPr lang="en-US" altLang="ja-JP" sz="2000" dirty="0" smtClean="0">
              <a:latin typeface="HGP創英角ｺﾞｼｯｸUB" pitchFamily="50" charset="-128"/>
              <a:ea typeface="HGP創英角ｺﾞｼｯｸUB" pitchFamily="50" charset="-128"/>
            </a:endParaRPr>
          </a:p>
          <a:p>
            <a:endParaRPr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でも</a:t>
            </a:r>
            <a:r>
              <a:rPr lang="ja-JP" altLang="en-US" sz="2000" dirty="0">
                <a:latin typeface="HGP創英角ｺﾞｼｯｸUB" pitchFamily="50" charset="-128"/>
                <a:ea typeface="HGP創英角ｺﾞｼｯｸUB" pitchFamily="50" charset="-128"/>
              </a:rPr>
              <a:t>、</a:t>
            </a:r>
            <a:r>
              <a:rPr lang="ja-JP" altLang="en-US" sz="2000" dirty="0">
                <a:solidFill>
                  <a:srgbClr val="FF0000"/>
                </a:solidFill>
                <a:latin typeface="HGP創英角ｺﾞｼｯｸUB" pitchFamily="50" charset="-128"/>
                <a:ea typeface="HGP創英角ｺﾞｼｯｸUB" pitchFamily="50" charset="-128"/>
              </a:rPr>
              <a:t>成仁</a:t>
            </a:r>
            <a:r>
              <a:rPr lang="ja-JP" altLang="en-US" sz="2000" dirty="0">
                <a:latin typeface="HGP創英角ｺﾞｼｯｸUB" pitchFamily="50" charset="-128"/>
                <a:ea typeface="HGP創英角ｺﾞｼｯｸUB" pitchFamily="50" charset="-128"/>
              </a:rPr>
              <a:t>は違う。</a:t>
            </a:r>
            <a:br>
              <a:rPr lang="ja-JP" altLang="en-US" sz="2000" dirty="0">
                <a:latin typeface="HGP創英角ｺﾞｼｯｸUB" pitchFamily="50" charset="-128"/>
                <a:ea typeface="HGP創英角ｺﾞｼｯｸUB" pitchFamily="50" charset="-128"/>
              </a:rPr>
            </a:br>
            <a:endParaRPr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a:t>
            </a:r>
            <a:r>
              <a:rPr lang="ja-JP" altLang="en-US" sz="2000" dirty="0">
                <a:latin typeface="HGP創英角ｺﾞｼｯｸUB" pitchFamily="50" charset="-128"/>
                <a:ea typeface="HGP創英角ｺﾞｼｯｸUB" pitchFamily="50" charset="-128"/>
              </a:rPr>
              <a:t>全力投球しても後悔しないぐらい楽しい仕事」</a:t>
            </a:r>
            <a:br>
              <a:rPr lang="ja-JP" altLang="en-US" sz="2000" dirty="0">
                <a:latin typeface="HGP創英角ｺﾞｼｯｸUB" pitchFamily="50" charset="-128"/>
                <a:ea typeface="HGP創英角ｺﾞｼｯｸUB" pitchFamily="50" charset="-128"/>
              </a:rPr>
            </a:br>
            <a:r>
              <a:rPr lang="ja-JP" altLang="en-US" sz="2000" dirty="0">
                <a:latin typeface="HGP創英角ｺﾞｼｯｸUB" pitchFamily="50" charset="-128"/>
                <a:ea typeface="HGP創英角ｺﾞｼｯｸUB" pitchFamily="50" charset="-128"/>
              </a:rPr>
              <a:t>薬剤師は特にこれが出来るフィールドである。</a:t>
            </a:r>
            <a:endParaRPr lang="en-US" altLang="ja-JP" sz="2000" dirty="0">
              <a:latin typeface="HGP創英角ｺﾞｼｯｸUB" pitchFamily="50" charset="-128"/>
              <a:ea typeface="HGP創英角ｺﾞｼｯｸUB" pitchFamily="50" charset="-128"/>
            </a:endParaRPr>
          </a:p>
        </p:txBody>
      </p:sp>
      <p:pic>
        <p:nvPicPr>
          <p:cNvPr id="25607" name="Picture 2" descr="http://www.seijin.org/image.php?width=200&amp;height=238&amp;image=/images/7cac5968d8d04ccb1ee753a4a34819a7.jpg"/>
          <p:cNvPicPr>
            <a:picLocks noChangeAspect="1" noChangeArrowheads="1"/>
          </p:cNvPicPr>
          <p:nvPr/>
        </p:nvPicPr>
        <p:blipFill>
          <a:blip r:embed="rId2" cstate="print"/>
          <a:srcRect/>
          <a:stretch>
            <a:fillRect/>
          </a:stretch>
        </p:blipFill>
        <p:spPr bwMode="auto">
          <a:xfrm>
            <a:off x="6300192" y="3429000"/>
            <a:ext cx="2310351" cy="2880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0034" y="0"/>
            <a:ext cx="8643966" cy="584775"/>
          </a:xfrm>
          <a:prstGeom prst="rect">
            <a:avLst/>
          </a:prstGeom>
          <a:solidFill>
            <a:srgbClr val="990033"/>
          </a:solidFill>
        </p:spPr>
        <p:txBody>
          <a:bodyPr wrap="square" rtlCol="0">
            <a:spAutoFit/>
          </a:bodyPr>
          <a:lstStyle/>
          <a:p>
            <a:pPr algn="r"/>
            <a:r>
              <a:rPr lang="ja-JP" altLang="en-US" sz="3200" dirty="0">
                <a:solidFill>
                  <a:schemeClr val="bg1"/>
                </a:solidFill>
                <a:latin typeface="HGP創英角ｺﾞｼｯｸUB" pitchFamily="50" charset="-128"/>
                <a:ea typeface="HGP創英角ｺﾞｼｯｸUB" pitchFamily="50" charset="-128"/>
              </a:rPr>
              <a:t>勤務</a:t>
            </a:r>
            <a:r>
              <a:rPr lang="ja-JP" altLang="en-US" sz="3200" dirty="0" smtClean="0">
                <a:solidFill>
                  <a:schemeClr val="bg1"/>
                </a:solidFill>
                <a:latin typeface="HGP創英角ｺﾞｼｯｸUB" pitchFamily="50" charset="-128"/>
                <a:ea typeface="HGP創英角ｺﾞｼｯｸUB" pitchFamily="50" charset="-128"/>
              </a:rPr>
              <a:t>体制</a:t>
            </a:r>
            <a:endParaRPr kumimoji="1" lang="ja-JP" altLang="en-US" sz="3200" dirty="0">
              <a:solidFill>
                <a:schemeClr val="bg1"/>
              </a:solidFill>
              <a:latin typeface="HGP創英角ｺﾞｼｯｸUB" pitchFamily="50" charset="-128"/>
              <a:ea typeface="HGP創英角ｺﾞｼｯｸUB" pitchFamily="50" charset="-128"/>
            </a:endParaRPr>
          </a:p>
        </p:txBody>
      </p:sp>
      <p:sp>
        <p:nvSpPr>
          <p:cNvPr id="7" name="テキスト ボックス 6"/>
          <p:cNvSpPr txBox="1"/>
          <p:nvPr/>
        </p:nvSpPr>
        <p:spPr>
          <a:xfrm rot="5400000">
            <a:off x="-3159696" y="3159696"/>
            <a:ext cx="6858001" cy="538609"/>
          </a:xfrm>
          <a:prstGeom prst="rect">
            <a:avLst/>
          </a:prstGeom>
          <a:solidFill>
            <a:srgbClr val="990033"/>
          </a:solidFill>
        </p:spPr>
        <p:txBody>
          <a:bodyPr wrap="square" tIns="0" rtlCol="0" anchor="ctr" anchorCtr="0">
            <a:spAutoFit/>
          </a:bodyPr>
          <a:lstStyle/>
          <a:p>
            <a:pPr algn="r"/>
            <a:r>
              <a:rPr lang="en-US" altLang="ja-JP" sz="3200" b="1" dirty="0" smtClean="0">
                <a:solidFill>
                  <a:schemeClr val="bg1"/>
                </a:solidFill>
              </a:rPr>
              <a:t>shift</a:t>
            </a:r>
            <a:endParaRPr kumimoji="1" lang="ja-JP" altLang="en-US" sz="3200" b="1" dirty="0">
              <a:solidFill>
                <a:schemeClr val="bg1"/>
              </a:solidFill>
            </a:endParaRPr>
          </a:p>
        </p:txBody>
      </p:sp>
      <p:grpSp>
        <p:nvGrpSpPr>
          <p:cNvPr id="2" name="グループ化 59"/>
          <p:cNvGrpSpPr/>
          <p:nvPr/>
        </p:nvGrpSpPr>
        <p:grpSpPr>
          <a:xfrm>
            <a:off x="6858016"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テキスト ボックス 59"/>
          <p:cNvSpPr txBox="1"/>
          <p:nvPr/>
        </p:nvSpPr>
        <p:spPr>
          <a:xfrm>
            <a:off x="1071538" y="1071546"/>
            <a:ext cx="7858180" cy="3970318"/>
          </a:xfrm>
          <a:prstGeom prst="rect">
            <a:avLst/>
          </a:prstGeom>
          <a:noFill/>
        </p:spPr>
        <p:txBody>
          <a:bodyPr wrap="square" rtlCol="0">
            <a:spAutoFit/>
          </a:bodyPr>
          <a:lstStyle/>
          <a:p>
            <a:r>
              <a:rPr kumimoji="1" lang="ja-JP" altLang="en-US" sz="2000" dirty="0" smtClean="0">
                <a:latin typeface="HGP創英角ｺﾞｼｯｸUB" pitchFamily="50" charset="-128"/>
                <a:ea typeface="HGP創英角ｺﾞｼｯｸUB" pitchFamily="50" charset="-128"/>
              </a:rPr>
              <a:t>成仁の勤務体制</a:t>
            </a:r>
            <a:endParaRPr kumimoji="1" lang="en-US" altLang="ja-JP" sz="2000" dirty="0" smtClean="0">
              <a:latin typeface="HGP創英角ｺﾞｼｯｸUB" pitchFamily="50" charset="-128"/>
              <a:ea typeface="HGP創英角ｺﾞｼｯｸUB" pitchFamily="50" charset="-128"/>
            </a:endParaRPr>
          </a:p>
          <a:p>
            <a:endParaRPr lang="en-US" altLang="ja-JP" sz="800" dirty="0">
              <a:latin typeface="HGP創英角ｺﾞｼｯｸUB" pitchFamily="50" charset="-128"/>
              <a:ea typeface="HGP創英角ｺﾞｼｯｸUB" pitchFamily="50" charset="-128"/>
            </a:endParaRPr>
          </a:p>
          <a:p>
            <a:pPr>
              <a:lnSpc>
                <a:spcPct val="150000"/>
              </a:lnSpc>
            </a:pPr>
            <a:r>
              <a:rPr lang="ja-JP" altLang="en-US" sz="1400" dirty="0" smtClean="0">
                <a:latin typeface="HGP創英角ｺﾞｼｯｸUB" pitchFamily="50" charset="-128"/>
                <a:ea typeface="HGP創英角ｺﾞｼｯｸUB" pitchFamily="50" charset="-128"/>
              </a:rPr>
              <a:t>　　週</a:t>
            </a:r>
            <a:r>
              <a:rPr kumimoji="1" lang="ja-JP" altLang="en-US" sz="1400" dirty="0" smtClean="0">
                <a:solidFill>
                  <a:srgbClr val="990033"/>
                </a:solidFill>
                <a:latin typeface="HGP創英角ｺﾞｼｯｸUB" pitchFamily="50" charset="-128"/>
                <a:ea typeface="HGP創英角ｺﾞｼｯｸUB" pitchFamily="50" charset="-128"/>
              </a:rPr>
              <a:t>４０</a:t>
            </a:r>
            <a:r>
              <a:rPr kumimoji="1" lang="ja-JP" altLang="en-US" sz="1400" dirty="0" smtClean="0">
                <a:latin typeface="HGP創英角ｺﾞｼｯｸUB" pitchFamily="50" charset="-128"/>
                <a:ea typeface="HGP創英角ｺﾞｼｯｸUB" pitchFamily="50" charset="-128"/>
              </a:rPr>
              <a:t>時間働いたらあとは休みという、画期的な勤務体制。</a:t>
            </a:r>
            <a:endParaRPr kumimoji="1" lang="en-US" altLang="ja-JP" sz="1400" dirty="0" smtClean="0">
              <a:latin typeface="HGP創英角ｺﾞｼｯｸUB" pitchFamily="50" charset="-128"/>
              <a:ea typeface="HGP創英角ｺﾞｼｯｸUB" pitchFamily="50" charset="-128"/>
            </a:endParaRPr>
          </a:p>
          <a:p>
            <a:pPr>
              <a:lnSpc>
                <a:spcPct val="150000"/>
              </a:lnSpc>
            </a:pPr>
            <a:r>
              <a:rPr kumimoji="1" lang="ja-JP" altLang="en-US" sz="1400" dirty="0" smtClean="0">
                <a:latin typeface="HGP創英角ｺﾞｼｯｸUB" pitchFamily="50" charset="-128"/>
                <a:ea typeface="HGP創英角ｺﾞｼｯｸUB" pitchFamily="50" charset="-128"/>
              </a:rPr>
              <a:t>　　      → 週休３日も夢じゃない！</a:t>
            </a:r>
            <a:endParaRPr kumimoji="1" lang="en-US" altLang="ja-JP" sz="1400" dirty="0" smtClean="0">
              <a:latin typeface="HGP創英角ｺﾞｼｯｸUB" pitchFamily="50" charset="-128"/>
              <a:ea typeface="HGP創英角ｺﾞｼｯｸUB" pitchFamily="50" charset="-128"/>
            </a:endParaRPr>
          </a:p>
          <a:p>
            <a:pPr>
              <a:lnSpc>
                <a:spcPct val="150000"/>
              </a:lnSpc>
            </a:pPr>
            <a:r>
              <a:rPr kumimoji="1" lang="ja-JP" altLang="en-US" sz="1400" dirty="0" smtClean="0">
                <a:latin typeface="HGP創英角ｺﾞｼｯｸUB" pitchFamily="50" charset="-128"/>
                <a:ea typeface="HGP創英角ｺﾞｼｯｸUB" pitchFamily="50" charset="-128"/>
              </a:rPr>
              <a:t>　　労働基準法における週平均４０時間労働 </a:t>
            </a:r>
            <a:endParaRPr kumimoji="1" lang="en-US" altLang="ja-JP" sz="1400" dirty="0" smtClean="0">
              <a:latin typeface="HGP創英角ｺﾞｼｯｸUB" pitchFamily="50" charset="-128"/>
              <a:ea typeface="HGP創英角ｺﾞｼｯｸUB" pitchFamily="50" charset="-128"/>
            </a:endParaRPr>
          </a:p>
          <a:p>
            <a:pPr>
              <a:lnSpc>
                <a:spcPct val="150000"/>
              </a:lnSpc>
            </a:pPr>
            <a:r>
              <a:rPr lang="en-US" altLang="ja-JP" sz="1400" dirty="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         </a:t>
            </a:r>
            <a:r>
              <a:rPr kumimoji="1" lang="ja-JP" altLang="en-US" sz="1400" dirty="0" smtClean="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薬剤師</a:t>
            </a:r>
            <a:r>
              <a:rPr kumimoji="1" lang="ja-JP" altLang="en-US" sz="1400" dirty="0" smtClean="0">
                <a:latin typeface="HGP創英角ｺﾞｼｯｸUB" pitchFamily="50" charset="-128"/>
                <a:ea typeface="HGP創英角ｺﾞｼｯｸUB" pitchFamily="50" charset="-128"/>
              </a:rPr>
              <a:t>も同じ。</a:t>
            </a:r>
            <a:endParaRPr kumimoji="1" lang="en-US" altLang="ja-JP" sz="1400" dirty="0" smtClean="0">
              <a:latin typeface="HGP創英角ｺﾞｼｯｸUB" pitchFamily="50" charset="-128"/>
              <a:ea typeface="HGP創英角ｺﾞｼｯｸUB" pitchFamily="50" charset="-128"/>
            </a:endParaRPr>
          </a:p>
          <a:p>
            <a:endParaRPr lang="en-US" altLang="ja-JP" sz="1400" dirty="0" smtClean="0">
              <a:latin typeface="HGP創英角ｺﾞｼｯｸUB" pitchFamily="50" charset="-128"/>
              <a:ea typeface="HGP創英角ｺﾞｼｯｸUB" pitchFamily="50" charset="-128"/>
            </a:endParaRPr>
          </a:p>
          <a:p>
            <a:endParaRPr lang="en-US" altLang="ja-JP" sz="1400" dirty="0" smtClean="0">
              <a:latin typeface="HGP創英角ｺﾞｼｯｸUB" pitchFamily="50" charset="-128"/>
              <a:ea typeface="HGP創英角ｺﾞｼｯｸUB" pitchFamily="50" charset="-128"/>
            </a:endParaRPr>
          </a:p>
          <a:p>
            <a:endParaRPr lang="en-US" altLang="ja-JP" sz="14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シフト</a:t>
            </a:r>
            <a:endParaRPr lang="en-US" altLang="ja-JP" sz="2000" dirty="0" smtClean="0">
              <a:latin typeface="HGP創英角ｺﾞｼｯｸUB" pitchFamily="50" charset="-128"/>
              <a:ea typeface="HGP創英角ｺﾞｼｯｸUB" pitchFamily="50" charset="-128"/>
            </a:endParaRPr>
          </a:p>
          <a:p>
            <a:endParaRPr lang="en-US" altLang="ja-JP" sz="800" dirty="0" smtClean="0">
              <a:latin typeface="HGP創英角ｺﾞｼｯｸUB" pitchFamily="50" charset="-128"/>
              <a:ea typeface="HGP創英角ｺﾞｼｯｸUB" pitchFamily="50" charset="-128"/>
            </a:endParaRPr>
          </a:p>
          <a:p>
            <a:r>
              <a:rPr lang="en-US" altLang="ja-JP" sz="1400" dirty="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   </a:t>
            </a:r>
            <a:r>
              <a:rPr lang="en-US" altLang="ja-JP" sz="1400" dirty="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１勤務</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６時間４０分勤務</a:t>
            </a:r>
            <a:endParaRPr lang="en-US" altLang="ja-JP" sz="1400" dirty="0" smtClean="0">
              <a:latin typeface="HGP創英角ｺﾞｼｯｸUB" pitchFamily="50" charset="-128"/>
              <a:ea typeface="HGP創英角ｺﾞｼｯｸUB" pitchFamily="50" charset="-128"/>
            </a:endParaRPr>
          </a:p>
          <a:p>
            <a:r>
              <a:rPr lang="en-US" altLang="ja-JP" sz="1400" dirty="0" smtClean="0">
                <a:latin typeface="HGP創英角ｺﾞｼｯｸUB" pitchFamily="50" charset="-128"/>
                <a:ea typeface="HGP創英角ｺﾞｼｯｸUB" pitchFamily="50" charset="-128"/>
              </a:rPr>
              <a:t>    【</a:t>
            </a:r>
            <a:r>
              <a:rPr lang="ja-JP" altLang="en-US" sz="1400" dirty="0" smtClean="0">
                <a:solidFill>
                  <a:srgbClr val="990033"/>
                </a:solidFill>
                <a:latin typeface="HGP創英角ｺﾞｼｯｸUB" pitchFamily="50" charset="-128"/>
                <a:ea typeface="HGP創英角ｺﾞｼｯｸUB" pitchFamily="50" charset="-128"/>
              </a:rPr>
              <a:t>１</a:t>
            </a:r>
            <a:r>
              <a:rPr lang="en-US" altLang="ja-JP" sz="1400" dirty="0" smtClean="0">
                <a:solidFill>
                  <a:srgbClr val="990033"/>
                </a:solidFill>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２５勤務</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８時間１０分勤務</a:t>
            </a:r>
            <a:endParaRPr lang="en-US" altLang="ja-JP" sz="1400" dirty="0" smtClean="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a:t>
            </a:r>
            <a:r>
              <a:rPr lang="en-US" altLang="ja-JP" sz="1400" dirty="0" smtClean="0">
                <a:solidFill>
                  <a:srgbClr val="990033"/>
                </a:solidFill>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５勤務</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１０時間勤務</a:t>
            </a:r>
            <a:endParaRPr lang="en-US" altLang="ja-JP" sz="1400" dirty="0" smtClean="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　</a:t>
            </a:r>
            <a:endParaRPr lang="en-US" altLang="ja-JP" sz="1400" dirty="0" smtClean="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　これら２つを組み合わせて、シフトを作成。</a:t>
            </a:r>
            <a:endParaRPr kumimoji="1" lang="en-US" altLang="ja-JP" sz="1400" dirty="0" smtClean="0">
              <a:latin typeface="HGP創英角ｺﾞｼｯｸUB" pitchFamily="50" charset="-128"/>
              <a:ea typeface="HGP創英角ｺﾞｼｯｸUB" pitchFamily="50" charset="-128"/>
            </a:endParaRPr>
          </a:p>
        </p:txBody>
      </p:sp>
      <p:sp>
        <p:nvSpPr>
          <p:cNvPr id="85" name="テキスト ボックス 84"/>
          <p:cNvSpPr txBox="1"/>
          <p:nvPr/>
        </p:nvSpPr>
        <p:spPr>
          <a:xfrm>
            <a:off x="964004" y="4372799"/>
            <a:ext cx="7858180" cy="1985159"/>
          </a:xfrm>
          <a:prstGeom prst="rect">
            <a:avLst/>
          </a:prstGeom>
          <a:noFill/>
        </p:spPr>
        <p:txBody>
          <a:bodyPr wrap="square" rtlCol="0">
            <a:spAutoFit/>
          </a:bodyPr>
          <a:lstStyle/>
          <a:p>
            <a:pPr>
              <a:lnSpc>
                <a:spcPct val="150000"/>
              </a:lnSpc>
            </a:pPr>
            <a:r>
              <a:rPr lang="ja-JP" altLang="en-US" sz="2000" dirty="0" smtClean="0">
                <a:latin typeface="HGP創英角ｺﾞｼｯｸUB" pitchFamily="50" charset="-128"/>
                <a:ea typeface="HGP創英角ｺﾞｼｯｸUB" pitchFamily="50" charset="-128"/>
              </a:rPr>
              <a:t>　</a:t>
            </a:r>
            <a:endParaRPr lang="en-US" altLang="ja-JP" sz="2000" dirty="0" smtClean="0">
              <a:latin typeface="HGP創英角ｺﾞｼｯｸUB" pitchFamily="50" charset="-128"/>
              <a:ea typeface="HGP創英角ｺﾞｼｯｸUB" pitchFamily="50" charset="-128"/>
            </a:endParaRPr>
          </a:p>
          <a:p>
            <a:pPr>
              <a:lnSpc>
                <a:spcPct val="150000"/>
              </a:lnSpc>
            </a:pPr>
            <a:r>
              <a:rPr lang="ja-JP" altLang="en-US" sz="2000" dirty="0">
                <a:latin typeface="HGP創英角ｺﾞｼｯｸUB" pitchFamily="50" charset="-128"/>
                <a:ea typeface="HGP創英角ｺﾞｼｯｸUB" pitchFamily="50" charset="-128"/>
              </a:rPr>
              <a:t>　</a:t>
            </a:r>
            <a:r>
              <a:rPr lang="ja-JP" altLang="en-US" sz="2000" dirty="0" smtClean="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毎日 </a:t>
            </a:r>
            <a:r>
              <a:rPr lang="en-US" altLang="ja-JP" sz="1400" dirty="0" smtClean="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１勤務</a:t>
            </a:r>
            <a:r>
              <a:rPr lang="en-US" altLang="ja-JP" sz="1400" dirty="0" smtClean="0">
                <a:latin typeface="HGP創英角ｺﾞｼｯｸUB" pitchFamily="50" charset="-128"/>
                <a:ea typeface="HGP創英角ｺﾞｼｯｸUB" pitchFamily="50" charset="-128"/>
              </a:rPr>
              <a:t>】 </a:t>
            </a:r>
            <a:r>
              <a:rPr lang="ja-JP" altLang="en-US" sz="1400" dirty="0" err="1" smtClean="0">
                <a:latin typeface="HGP創英角ｺﾞｼｯｸUB" pitchFamily="50" charset="-128"/>
                <a:ea typeface="HGP創英角ｺﾞｼｯｸUB" pitchFamily="50" charset="-128"/>
              </a:rPr>
              <a:t>だけ</a:t>
            </a:r>
            <a:r>
              <a:rPr lang="ja-JP" altLang="en-US" sz="1400" dirty="0" smtClean="0">
                <a:latin typeface="HGP創英角ｺﾞｼｯｸUB" pitchFamily="50" charset="-128"/>
                <a:ea typeface="HGP創英角ｺﾞｼｯｸUB" pitchFamily="50" charset="-128"/>
              </a:rPr>
              <a:t>する場合、　　　　　６時間４０分 </a:t>
            </a:r>
            <a:r>
              <a:rPr lang="en-US" altLang="ja-JP" sz="1400" dirty="0" smtClean="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６日 ＝ ４０時間　なので週</a:t>
            </a:r>
            <a:r>
              <a:rPr lang="ja-JP" altLang="en-US" sz="1400" dirty="0" smtClean="0">
                <a:solidFill>
                  <a:srgbClr val="990033"/>
                </a:solidFill>
                <a:latin typeface="HGP創英角ｺﾞｼｯｸUB" pitchFamily="50" charset="-128"/>
                <a:ea typeface="HGP創英角ｺﾞｼｯｸUB" pitchFamily="50" charset="-128"/>
              </a:rPr>
              <a:t>６日</a:t>
            </a:r>
            <a:r>
              <a:rPr lang="ja-JP" altLang="en-US" sz="1400" dirty="0" smtClean="0">
                <a:latin typeface="HGP創英角ｺﾞｼｯｸUB" pitchFamily="50" charset="-128"/>
                <a:ea typeface="HGP創英角ｺﾞｼｯｸUB" pitchFamily="50" charset="-128"/>
              </a:rPr>
              <a:t>勤務</a:t>
            </a:r>
            <a:endParaRPr lang="en-US" altLang="ja-JP" sz="1400" dirty="0" smtClean="0">
              <a:latin typeface="HGP創英角ｺﾞｼｯｸUB" pitchFamily="50" charset="-128"/>
              <a:ea typeface="HGP創英角ｺﾞｼｯｸUB" pitchFamily="50" charset="-128"/>
            </a:endParaRPr>
          </a:p>
          <a:p>
            <a:pPr>
              <a:lnSpc>
                <a:spcPct val="150000"/>
              </a:lnSpc>
            </a:pPr>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　　毎日 </a:t>
            </a:r>
            <a:r>
              <a:rPr lang="en-US" altLang="ja-JP" sz="1400" dirty="0" smtClean="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a:t>
            </a:r>
            <a:r>
              <a:rPr lang="en-US" altLang="ja-JP" sz="1400" dirty="0" smtClean="0">
                <a:solidFill>
                  <a:srgbClr val="990033"/>
                </a:solidFill>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５勤務</a:t>
            </a:r>
            <a:r>
              <a:rPr lang="en-US" altLang="ja-JP" sz="1400" dirty="0" smtClean="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 </a:t>
            </a:r>
            <a:r>
              <a:rPr lang="ja-JP" altLang="en-US" sz="1400" dirty="0" err="1" smtClean="0">
                <a:latin typeface="HGP創英角ｺﾞｼｯｸUB" pitchFamily="50" charset="-128"/>
                <a:ea typeface="HGP創英角ｺﾞｼｯｸUB" pitchFamily="50" charset="-128"/>
              </a:rPr>
              <a:t>だけ</a:t>
            </a:r>
            <a:r>
              <a:rPr lang="ja-JP" altLang="en-US" sz="1400" dirty="0" smtClean="0">
                <a:latin typeface="HGP創英角ｺﾞｼｯｸUB" pitchFamily="50" charset="-128"/>
                <a:ea typeface="HGP創英角ｺﾞｼｯｸUB" pitchFamily="50" charset="-128"/>
              </a:rPr>
              <a:t>する場合、　　　１０時間 </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４日 ＝ ４０時間　なので週</a:t>
            </a:r>
            <a:r>
              <a:rPr lang="ja-JP" altLang="en-US" sz="1400" dirty="0" smtClean="0">
                <a:solidFill>
                  <a:srgbClr val="990033"/>
                </a:solidFill>
                <a:latin typeface="HGP創英角ｺﾞｼｯｸUB" pitchFamily="50" charset="-128"/>
                <a:ea typeface="HGP創英角ｺﾞｼｯｸUB" pitchFamily="50" charset="-128"/>
              </a:rPr>
              <a:t>４日</a:t>
            </a:r>
            <a:r>
              <a:rPr lang="ja-JP" altLang="en-US" sz="1400" dirty="0" smtClean="0">
                <a:latin typeface="HGP創英角ｺﾞｼｯｸUB" pitchFamily="50" charset="-128"/>
                <a:ea typeface="HGP創英角ｺﾞｼｯｸUB" pitchFamily="50" charset="-128"/>
              </a:rPr>
              <a:t>勤務</a:t>
            </a:r>
            <a:endParaRPr lang="en-US" altLang="ja-JP" sz="1400" dirty="0" smtClean="0">
              <a:latin typeface="HGP創英角ｺﾞｼｯｸUB" pitchFamily="50" charset="-128"/>
              <a:ea typeface="HGP創英角ｺﾞｼｯｸUB" pitchFamily="50" charset="-128"/>
            </a:endParaRPr>
          </a:p>
          <a:p>
            <a:pPr>
              <a:lnSpc>
                <a:spcPct val="150000"/>
              </a:lnSpc>
            </a:pPr>
            <a:r>
              <a:rPr lang="ja-JP" altLang="en-US" sz="1400" dirty="0" smtClean="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１勤務</a:t>
            </a:r>
            <a:r>
              <a:rPr lang="en-US" altLang="ja-JP" sz="1400" dirty="0" smtClean="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と </a:t>
            </a:r>
            <a:r>
              <a:rPr lang="en-US" altLang="ja-JP" sz="1400" dirty="0" smtClean="0">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１</a:t>
            </a:r>
            <a:r>
              <a:rPr lang="en-US" altLang="ja-JP" sz="1400" dirty="0" smtClean="0">
                <a:solidFill>
                  <a:srgbClr val="990033"/>
                </a:solidFill>
                <a:latin typeface="HGP創英角ｺﾞｼｯｸUB" pitchFamily="50" charset="-128"/>
                <a:ea typeface="HGP創英角ｺﾞｼｯｸUB" pitchFamily="50" charset="-128"/>
              </a:rPr>
              <a:t>.</a:t>
            </a:r>
            <a:r>
              <a:rPr lang="ja-JP" altLang="en-US" sz="1400" dirty="0" smtClean="0">
                <a:solidFill>
                  <a:srgbClr val="990033"/>
                </a:solidFill>
                <a:latin typeface="HGP創英角ｺﾞｼｯｸUB" pitchFamily="50" charset="-128"/>
                <a:ea typeface="HGP創英角ｺﾞｼｯｸUB" pitchFamily="50" charset="-128"/>
              </a:rPr>
              <a:t>５勤務</a:t>
            </a:r>
            <a:r>
              <a:rPr lang="en-US" altLang="ja-JP" sz="1400" dirty="0" smtClean="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を組み合わせると、週</a:t>
            </a:r>
            <a:r>
              <a:rPr lang="ja-JP" altLang="en-US" sz="1400" dirty="0" smtClean="0">
                <a:solidFill>
                  <a:srgbClr val="990033"/>
                </a:solidFill>
                <a:latin typeface="HGP創英角ｺﾞｼｯｸUB" pitchFamily="50" charset="-128"/>
                <a:ea typeface="HGP創英角ｺﾞｼｯｸUB" pitchFamily="50" charset="-128"/>
              </a:rPr>
              <a:t>５日</a:t>
            </a:r>
            <a:r>
              <a:rPr lang="ja-JP" altLang="en-US" sz="1400" dirty="0" smtClean="0">
                <a:latin typeface="HGP創英角ｺﾞｼｯｸUB" pitchFamily="50" charset="-128"/>
                <a:ea typeface="HGP創英角ｺﾞｼｯｸUB" pitchFamily="50" charset="-128"/>
              </a:rPr>
              <a:t>勤務</a:t>
            </a:r>
            <a:endParaRPr lang="en-US" altLang="ja-JP" sz="1400" dirty="0" smtClean="0">
              <a:latin typeface="HGP創英角ｺﾞｼｯｸUB" pitchFamily="50" charset="-128"/>
              <a:ea typeface="HGP創英角ｺﾞｼｯｸUB" pitchFamily="50" charset="-128"/>
            </a:endParaRPr>
          </a:p>
          <a:p>
            <a:pPr>
              <a:lnSpc>
                <a:spcPct val="150000"/>
              </a:lnSpc>
            </a:pPr>
            <a:endParaRPr kumimoji="1" lang="en-US" altLang="ja-JP" sz="1400" dirty="0" smtClean="0">
              <a:latin typeface="HGP創英角ｺﾞｼｯｸUB" pitchFamily="50" charset="-128"/>
              <a:ea typeface="HGP創英角ｺﾞｼｯｸUB"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0034" y="0"/>
            <a:ext cx="8643966" cy="584775"/>
          </a:xfrm>
          <a:prstGeom prst="rect">
            <a:avLst/>
          </a:prstGeom>
          <a:solidFill>
            <a:srgbClr val="990033"/>
          </a:solidFill>
        </p:spPr>
        <p:txBody>
          <a:bodyPr wrap="square" rtlCol="0">
            <a:spAutoFit/>
          </a:bodyPr>
          <a:lstStyle/>
          <a:p>
            <a:pPr algn="r"/>
            <a:r>
              <a:rPr lang="ja-JP" altLang="en-US" sz="3200" dirty="0" smtClean="0">
                <a:solidFill>
                  <a:schemeClr val="bg1"/>
                </a:solidFill>
                <a:latin typeface="HGP創英角ｺﾞｼｯｸUB" pitchFamily="50" charset="-128"/>
                <a:ea typeface="HGP創英角ｺﾞｼｯｸUB" pitchFamily="50" charset="-128"/>
              </a:rPr>
              <a:t>長く働き続けられる職場</a:t>
            </a:r>
            <a:endParaRPr kumimoji="1" lang="ja-JP" altLang="en-US" sz="3200" dirty="0">
              <a:solidFill>
                <a:schemeClr val="bg1"/>
              </a:solidFill>
              <a:latin typeface="HGP創英角ｺﾞｼｯｸUB" pitchFamily="50" charset="-128"/>
              <a:ea typeface="HGP創英角ｺﾞｼｯｸUB" pitchFamily="50" charset="-128"/>
            </a:endParaRPr>
          </a:p>
        </p:txBody>
      </p:sp>
      <p:sp>
        <p:nvSpPr>
          <p:cNvPr id="7" name="テキスト ボックス 6"/>
          <p:cNvSpPr txBox="1"/>
          <p:nvPr/>
        </p:nvSpPr>
        <p:spPr>
          <a:xfrm rot="5400000">
            <a:off x="-3159696" y="3159696"/>
            <a:ext cx="6858001" cy="538609"/>
          </a:xfrm>
          <a:prstGeom prst="rect">
            <a:avLst/>
          </a:prstGeom>
          <a:solidFill>
            <a:srgbClr val="990033"/>
          </a:solidFill>
        </p:spPr>
        <p:txBody>
          <a:bodyPr wrap="square" tIns="0" rtlCol="0" anchor="ctr" anchorCtr="0">
            <a:spAutoFit/>
          </a:bodyPr>
          <a:lstStyle/>
          <a:p>
            <a:pPr algn="r"/>
            <a:r>
              <a:rPr kumimoji="1" lang="en-US" altLang="ja-JP" sz="3200" b="1" dirty="0" smtClean="0">
                <a:solidFill>
                  <a:schemeClr val="bg1"/>
                </a:solidFill>
              </a:rPr>
              <a:t>workplace environment</a:t>
            </a:r>
            <a:endParaRPr kumimoji="1" lang="ja-JP" altLang="en-US" sz="3200" b="1" dirty="0">
              <a:solidFill>
                <a:schemeClr val="bg1"/>
              </a:solidFill>
            </a:endParaRPr>
          </a:p>
        </p:txBody>
      </p:sp>
      <p:grpSp>
        <p:nvGrpSpPr>
          <p:cNvPr id="2" name="グループ化 59"/>
          <p:cNvGrpSpPr/>
          <p:nvPr/>
        </p:nvGrpSpPr>
        <p:grpSpPr>
          <a:xfrm>
            <a:off x="4500562" y="178665"/>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ボックス 84"/>
          <p:cNvSpPr txBox="1"/>
          <p:nvPr/>
        </p:nvSpPr>
        <p:spPr>
          <a:xfrm>
            <a:off x="928662" y="1200867"/>
            <a:ext cx="7072362" cy="2585323"/>
          </a:xfrm>
          <a:prstGeom prst="rect">
            <a:avLst/>
          </a:prstGeom>
          <a:noFill/>
        </p:spPr>
        <p:txBody>
          <a:bodyPr wrap="square" rtlCol="0">
            <a:spAutoFit/>
          </a:bodyPr>
          <a:lstStyle/>
          <a:p>
            <a:r>
              <a:rPr lang="ja-JP" altLang="en-US" sz="2000" dirty="0" smtClean="0">
                <a:latin typeface="HGP創英角ｺﾞｼｯｸUB" pitchFamily="50" charset="-128"/>
                <a:ea typeface="HGP創英角ｺﾞｼｯｸUB" pitchFamily="50" charset="-128"/>
              </a:rPr>
              <a:t>お母さんにも働きやすい職場</a:t>
            </a:r>
            <a:endParaRPr lang="en-US" altLang="ja-JP" sz="2000" dirty="0" smtClean="0">
              <a:latin typeface="HGP創英角ｺﾞｼｯｸUB" pitchFamily="50" charset="-128"/>
              <a:ea typeface="HGP創英角ｺﾞｼｯｸUB" pitchFamily="50" charset="-128"/>
            </a:endParaRPr>
          </a:p>
          <a:p>
            <a:endParaRPr lang="en-US" altLang="ja-JP" sz="1000" dirty="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成仁では、入職して子供を産み、その後復帰して長く働いている職員がたくさんいます。</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それは、勤務の融通がきき、働きやすい職場となっているから。</a:t>
            </a:r>
            <a:endParaRPr lang="en-US" altLang="ja-JP" sz="1400" dirty="0" smtClean="0">
              <a:latin typeface="HGP創英角ｺﾞｼｯｸUB" pitchFamily="50" charset="-128"/>
              <a:ea typeface="HGP創英角ｺﾞｼｯｸUB" pitchFamily="50" charset="-128"/>
            </a:endParaRPr>
          </a:p>
          <a:p>
            <a:endParaRPr lang="en-US" altLang="ja-JP" sz="1400" dirty="0" smtClean="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・週３０時間以上働けば、正社員と同じ待遇が受けられる　「</a:t>
            </a:r>
            <a:r>
              <a:rPr lang="ja-JP" altLang="en-US" sz="1400" dirty="0" smtClean="0">
                <a:solidFill>
                  <a:srgbClr val="990033"/>
                </a:solidFill>
                <a:latin typeface="HGP創英角ｺﾞｼｯｸUB" pitchFamily="50" charset="-128"/>
                <a:ea typeface="HGP創英角ｺﾞｼｯｸUB" pitchFamily="50" charset="-128"/>
              </a:rPr>
              <a:t>短時間正職員制度」</a:t>
            </a:r>
            <a:r>
              <a:rPr lang="ja-JP" altLang="en-US" sz="1400" dirty="0" smtClean="0">
                <a:latin typeface="HGP創英角ｺﾞｼｯｸUB" pitchFamily="50" charset="-128"/>
                <a:ea typeface="HGP創英角ｺﾞｼｯｸUB" pitchFamily="50" charset="-128"/>
              </a:rPr>
              <a:t>を導入。</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・３０ｈ以上／週で社会保険適用</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・３０ｈ以上／週で育休・介休適用！</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・子育て中の方には、１勤務や１</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５勤務の枠にとらわれないシフト設定が可能。</a:t>
            </a:r>
            <a:endParaRPr lang="en-US" altLang="ja-JP" sz="14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　　　</a:t>
            </a:r>
            <a:endParaRPr lang="en-US" altLang="ja-JP" sz="2400" dirty="0">
              <a:latin typeface="HGP創英角ｺﾞｼｯｸUB" pitchFamily="50" charset="-128"/>
              <a:ea typeface="HGP創英角ｺﾞｼｯｸUB" pitchFamily="50" charset="-128"/>
            </a:endParaRPr>
          </a:p>
        </p:txBody>
      </p:sp>
      <p:sp>
        <p:nvSpPr>
          <p:cNvPr id="86" name="正方形/長方形 85"/>
          <p:cNvSpPr/>
          <p:nvPr/>
        </p:nvSpPr>
        <p:spPr>
          <a:xfrm>
            <a:off x="1000100" y="4133355"/>
            <a:ext cx="5786478" cy="938719"/>
          </a:xfrm>
          <a:prstGeom prst="rect">
            <a:avLst/>
          </a:prstGeom>
        </p:spPr>
        <p:txBody>
          <a:bodyPr vert="horz" wrap="square">
            <a:spAutoFit/>
          </a:bodyPr>
          <a:lstStyle/>
          <a:p>
            <a:r>
              <a:rPr lang="ja-JP" altLang="en-US" sz="2000" dirty="0" smtClean="0">
                <a:latin typeface="HGP創英角ｺﾞｼｯｸUB" pitchFamily="50" charset="-128"/>
                <a:ea typeface="HGP創英角ｺﾞｼｯｸUB" pitchFamily="50" charset="-128"/>
              </a:rPr>
              <a:t>２００９年１０月院内保育施設オープン</a:t>
            </a:r>
            <a:endParaRPr lang="en-US" altLang="ja-JP" sz="2000" dirty="0" smtClean="0">
              <a:latin typeface="HGP創英角ｺﾞｼｯｸUB" pitchFamily="50" charset="-128"/>
              <a:ea typeface="HGP創英角ｺﾞｼｯｸUB" pitchFamily="50" charset="-128"/>
            </a:endParaRPr>
          </a:p>
          <a:p>
            <a:pPr>
              <a:lnSpc>
                <a:spcPct val="150000"/>
              </a:lnSpc>
            </a:pPr>
            <a:r>
              <a:rPr lang="ja-JP" altLang="en-US" sz="1400" dirty="0" smtClean="0">
                <a:latin typeface="HGP創英角ｺﾞｼｯｸUB" pitchFamily="50" charset="-128"/>
                <a:ea typeface="HGP創英角ｺﾞｼｯｸUB" pitchFamily="50" charset="-128"/>
              </a:rPr>
              <a:t>　　専属の講師による英語教育に力を入れた新しいタイプの保育施設です。</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　　常時</a:t>
            </a:r>
            <a:r>
              <a:rPr lang="en-US" altLang="ja-JP" sz="1400" dirty="0" smtClean="0">
                <a:latin typeface="HGP創英角ｺﾞｼｯｸUB" pitchFamily="50" charset="-128"/>
                <a:ea typeface="HGP創英角ｺﾞｼｯｸUB" pitchFamily="50" charset="-128"/>
              </a:rPr>
              <a:t>4</a:t>
            </a:r>
            <a:r>
              <a:rPr lang="ja-JP" altLang="en-US" sz="1400" dirty="0" smtClean="0">
                <a:latin typeface="HGP創英角ｺﾞｼｯｸUB" pitchFamily="50" charset="-128"/>
                <a:ea typeface="HGP創英角ｺﾞｼｯｸUB" pitchFamily="50" charset="-128"/>
              </a:rPr>
              <a:t>名のスタッフがいるので、子供を預けて安心して働けます。</a:t>
            </a:r>
            <a:endParaRPr lang="en-US" altLang="ja-JP" sz="1400" dirty="0" smtClean="0">
              <a:latin typeface="HGP創英角ｺﾞｼｯｸUB" pitchFamily="50" charset="-128"/>
              <a:ea typeface="HGP創英角ｺﾞｼｯｸUB" pitchFamily="50" charset="-128"/>
            </a:endParaRPr>
          </a:p>
        </p:txBody>
      </p:sp>
      <p:pic>
        <p:nvPicPr>
          <p:cNvPr id="87" name="Picture 4"/>
          <p:cNvPicPr>
            <a:picLocks noChangeAspect="1" noChangeArrowheads="1"/>
          </p:cNvPicPr>
          <p:nvPr/>
        </p:nvPicPr>
        <p:blipFill>
          <a:blip r:embed="rId2" cstate="print">
            <a:lum bright="20000"/>
          </a:blip>
          <a:srcRect l="28262" t="15714" r="28943" b="21428"/>
          <a:stretch>
            <a:fillRect/>
          </a:stretch>
        </p:blipFill>
        <p:spPr bwMode="auto">
          <a:xfrm>
            <a:off x="6858016" y="4714884"/>
            <a:ext cx="1643074" cy="164307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oc\本社\人事\個人用\採用　小杉・野本・樋川・山田・金子セキュリティ\チラシ各種\写真\新しいフォルダー\新しいフォルダー\_MG_0024.JPG"/>
          <p:cNvPicPr>
            <a:picLocks noChangeAspect="1" noChangeArrowheads="1"/>
          </p:cNvPicPr>
          <p:nvPr/>
        </p:nvPicPr>
        <p:blipFill>
          <a:blip r:embed="rId2" cstate="print"/>
          <a:srcRect l="42292" t="19719" r="43662" b="55697"/>
          <a:stretch>
            <a:fillRect/>
          </a:stretch>
        </p:blipFill>
        <p:spPr bwMode="auto">
          <a:xfrm>
            <a:off x="4000496" y="2857496"/>
            <a:ext cx="1000132" cy="1166821"/>
          </a:xfrm>
          <a:prstGeom prst="rect">
            <a:avLst/>
          </a:prstGeom>
          <a:noFill/>
        </p:spPr>
      </p:pic>
      <p:sp>
        <p:nvSpPr>
          <p:cNvPr id="4" name="テキスト ボックス 3"/>
          <p:cNvSpPr txBox="1"/>
          <p:nvPr/>
        </p:nvSpPr>
        <p:spPr>
          <a:xfrm>
            <a:off x="500034" y="0"/>
            <a:ext cx="8643966" cy="584775"/>
          </a:xfrm>
          <a:prstGeom prst="rect">
            <a:avLst/>
          </a:prstGeom>
          <a:solidFill>
            <a:srgbClr val="990033"/>
          </a:solidFill>
        </p:spPr>
        <p:txBody>
          <a:bodyPr wrap="square" rtlCol="0">
            <a:spAutoFit/>
          </a:bodyPr>
          <a:lstStyle/>
          <a:p>
            <a:pPr algn="r"/>
            <a:r>
              <a:rPr lang="ja-JP" altLang="en-US" sz="3200" dirty="0" smtClean="0">
                <a:solidFill>
                  <a:schemeClr val="bg1"/>
                </a:solidFill>
                <a:latin typeface="HGP創英角ｺﾞｼｯｸUB" pitchFamily="50" charset="-128"/>
                <a:ea typeface="HGP創英角ｺﾞｼｯｸUB" pitchFamily="50" charset="-128"/>
              </a:rPr>
              <a:t>長く働き続けられる職場</a:t>
            </a:r>
            <a:endParaRPr kumimoji="1" lang="ja-JP" altLang="en-US" sz="3200" dirty="0">
              <a:solidFill>
                <a:schemeClr val="bg1"/>
              </a:solidFill>
              <a:latin typeface="HGP創英角ｺﾞｼｯｸUB" pitchFamily="50" charset="-128"/>
              <a:ea typeface="HGP創英角ｺﾞｼｯｸUB" pitchFamily="50" charset="-128"/>
            </a:endParaRPr>
          </a:p>
        </p:txBody>
      </p:sp>
      <p:sp>
        <p:nvSpPr>
          <p:cNvPr id="7" name="テキスト ボックス 6"/>
          <p:cNvSpPr txBox="1"/>
          <p:nvPr/>
        </p:nvSpPr>
        <p:spPr>
          <a:xfrm rot="5400000">
            <a:off x="-3159696" y="3159696"/>
            <a:ext cx="6858001" cy="538609"/>
          </a:xfrm>
          <a:prstGeom prst="rect">
            <a:avLst/>
          </a:prstGeom>
          <a:solidFill>
            <a:srgbClr val="990033"/>
          </a:solidFill>
        </p:spPr>
        <p:txBody>
          <a:bodyPr wrap="square" tIns="0" rtlCol="0" anchor="ctr" anchorCtr="0">
            <a:spAutoFit/>
          </a:bodyPr>
          <a:lstStyle/>
          <a:p>
            <a:pPr algn="r"/>
            <a:r>
              <a:rPr kumimoji="1" lang="en-US" altLang="ja-JP" sz="3200" b="1" dirty="0" smtClean="0">
                <a:solidFill>
                  <a:schemeClr val="bg1"/>
                </a:solidFill>
              </a:rPr>
              <a:t>workplace environment</a:t>
            </a:r>
            <a:endParaRPr kumimoji="1" lang="ja-JP" altLang="en-US" sz="3200" b="1" dirty="0">
              <a:solidFill>
                <a:schemeClr val="bg1"/>
              </a:solidFill>
            </a:endParaRPr>
          </a:p>
        </p:txBody>
      </p:sp>
      <p:grpSp>
        <p:nvGrpSpPr>
          <p:cNvPr id="2" name="グループ化 59"/>
          <p:cNvGrpSpPr/>
          <p:nvPr/>
        </p:nvGrpSpPr>
        <p:grpSpPr>
          <a:xfrm>
            <a:off x="4500562" y="178665"/>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テキスト ボックス 59"/>
          <p:cNvSpPr txBox="1"/>
          <p:nvPr/>
        </p:nvSpPr>
        <p:spPr>
          <a:xfrm>
            <a:off x="1285820" y="1357298"/>
            <a:ext cx="7858180" cy="707886"/>
          </a:xfrm>
          <a:prstGeom prst="rect">
            <a:avLst/>
          </a:prstGeom>
          <a:noFill/>
        </p:spPr>
        <p:txBody>
          <a:bodyPr wrap="square" rtlCol="0">
            <a:spAutoFit/>
          </a:bodyPr>
          <a:lstStyle/>
          <a:p>
            <a:r>
              <a:rPr lang="ja-JP" altLang="en-US" sz="2000" dirty="0" smtClean="0">
                <a:latin typeface="HGP創英角ｺﾞｼｯｸUB" pitchFamily="50" charset="-128"/>
                <a:ea typeface="HGP創英角ｺﾞｼｯｸUB" pitchFamily="50" charset="-128"/>
              </a:rPr>
              <a:t>若く元気な職場</a:t>
            </a:r>
            <a:endParaRPr lang="en-US" altLang="ja-JP" sz="2000" dirty="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ゴルフ部、野球部、バンド部などの部活動や、忘年会・職員旅行などのイベントが充実！</a:t>
            </a:r>
            <a:endParaRPr lang="en-US" altLang="ja-JP" sz="1400" dirty="0" smtClean="0">
              <a:latin typeface="HGP創英角ｺﾞｼｯｸUB" pitchFamily="50" charset="-128"/>
              <a:ea typeface="HGP創英角ｺﾞｼｯｸUB" pitchFamily="50" charset="-128"/>
            </a:endParaRPr>
          </a:p>
        </p:txBody>
      </p:sp>
      <p:pic>
        <p:nvPicPr>
          <p:cNvPr id="1026" name="Picture 2" descr="I:\doc\プレ病棟（新病院）\2007年5月３日野球練習\P1030686.JPG"/>
          <p:cNvPicPr>
            <a:picLocks noChangeAspect="1" noChangeArrowheads="1"/>
          </p:cNvPicPr>
          <p:nvPr/>
        </p:nvPicPr>
        <p:blipFill>
          <a:blip r:embed="rId3" cstate="print"/>
          <a:srcRect t="13342"/>
          <a:stretch>
            <a:fillRect/>
          </a:stretch>
        </p:blipFill>
        <p:spPr bwMode="auto">
          <a:xfrm>
            <a:off x="7215206" y="3857628"/>
            <a:ext cx="1500198" cy="2473626"/>
          </a:xfrm>
          <a:prstGeom prst="rect">
            <a:avLst/>
          </a:prstGeom>
          <a:noFill/>
        </p:spPr>
      </p:pic>
      <p:sp>
        <p:nvSpPr>
          <p:cNvPr id="33" name="テキスト ボックス 32"/>
          <p:cNvSpPr txBox="1"/>
          <p:nvPr/>
        </p:nvSpPr>
        <p:spPr>
          <a:xfrm>
            <a:off x="3764916" y="2479040"/>
            <a:ext cx="4270721" cy="338554"/>
          </a:xfrm>
          <a:prstGeom prst="rect">
            <a:avLst/>
          </a:prstGeom>
          <a:noFill/>
          <a:scene3d>
            <a:camera prst="orthographicFront"/>
            <a:lightRig rig="threePt" dir="t"/>
          </a:scene3d>
        </p:spPr>
        <p:txBody>
          <a:bodyPr wrap="none" rtlCol="0">
            <a:spAutoFit/>
          </a:bodyPr>
          <a:lstStyle/>
          <a:p>
            <a:r>
              <a:rPr kumimoji="1" lang="ja-JP" altLang="en-US" sz="1600" dirty="0" smtClean="0">
                <a:latin typeface="HGP創英角ｺﾞｼｯｸUB" pitchFamily="50" charset="-128"/>
                <a:ea typeface="HGP創英角ｺﾞｼｯｸUB" pitchFamily="50" charset="-128"/>
              </a:rPr>
              <a:t>野球部に所属している林キャプテンの部活ライフ</a:t>
            </a:r>
          </a:p>
        </p:txBody>
      </p:sp>
      <p:sp>
        <p:nvSpPr>
          <p:cNvPr id="35" name="角丸四角形吹き出し 34"/>
          <p:cNvSpPr/>
          <p:nvPr/>
        </p:nvSpPr>
        <p:spPr>
          <a:xfrm>
            <a:off x="5429256" y="3143248"/>
            <a:ext cx="2714644" cy="578882"/>
          </a:xfrm>
          <a:prstGeom prst="wedgeRoundRectCallout">
            <a:avLst>
              <a:gd name="adj1" fmla="val -60246"/>
              <a:gd name="adj2" fmla="val -14222"/>
              <a:gd name="adj3" fmla="val 16667"/>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400" dirty="0" smtClean="0">
                <a:solidFill>
                  <a:schemeClr val="tx1"/>
                </a:solidFill>
                <a:latin typeface="HGP創英角ｺﾞｼｯｸUB" pitchFamily="50" charset="-128"/>
                <a:ea typeface="HGP創英角ｺﾞｼｯｸUB" pitchFamily="50" charset="-128"/>
              </a:rPr>
              <a:t>野球部でもＥＲでもキャプテン</a:t>
            </a:r>
            <a:endParaRPr lang="en-US" altLang="ja-JP" sz="1400" dirty="0" smtClean="0">
              <a:solidFill>
                <a:schemeClr val="tx1"/>
              </a:solidFill>
              <a:latin typeface="HGP創英角ｺﾞｼｯｸUB" pitchFamily="50" charset="-128"/>
              <a:ea typeface="HGP創英角ｺﾞｼｯｸUB" pitchFamily="50" charset="-128"/>
            </a:endParaRPr>
          </a:p>
          <a:p>
            <a:r>
              <a:rPr lang="ja-JP" altLang="en-US" sz="1400" dirty="0" smtClean="0">
                <a:solidFill>
                  <a:schemeClr val="tx1"/>
                </a:solidFill>
                <a:latin typeface="HGP創英角ｺﾞｼｯｸUB" pitchFamily="50" charset="-128"/>
                <a:ea typeface="HGP創英角ｺﾞｼｯｸUB" pitchFamily="50" charset="-128"/>
              </a:rPr>
              <a:t>なんですよね</a:t>
            </a:r>
            <a:endParaRPr lang="en-US" altLang="ja-JP" sz="1400" dirty="0" smtClean="0">
              <a:solidFill>
                <a:schemeClr val="tx1"/>
              </a:solidFill>
              <a:latin typeface="HGP創英角ｺﾞｼｯｸUB" pitchFamily="50" charset="-128"/>
              <a:ea typeface="HGP創英角ｺﾞｼｯｸUB" pitchFamily="50" charset="-128"/>
            </a:endParaRPr>
          </a:p>
        </p:txBody>
      </p:sp>
      <p:sp>
        <p:nvSpPr>
          <p:cNvPr id="37" name="テキスト ボックス 36"/>
          <p:cNvSpPr txBox="1"/>
          <p:nvPr/>
        </p:nvSpPr>
        <p:spPr>
          <a:xfrm>
            <a:off x="3929058" y="4143380"/>
            <a:ext cx="3207929" cy="2000548"/>
          </a:xfrm>
          <a:prstGeom prst="rect">
            <a:avLst/>
          </a:prstGeom>
          <a:noFill/>
          <a:scene3d>
            <a:camera prst="orthographicFront"/>
            <a:lightRig rig="threePt" dir="t"/>
          </a:scene3d>
        </p:spPr>
        <p:txBody>
          <a:bodyPr wrap="none" rtlCol="0">
            <a:spAutoFit/>
          </a:bodyPr>
          <a:lstStyle/>
          <a:p>
            <a:r>
              <a:rPr lang="ja-JP" altLang="en-US" sz="1200" dirty="0" smtClean="0">
                <a:latin typeface="HGP創英角ｺﾞｼｯｸUB" pitchFamily="50" charset="-128"/>
                <a:ea typeface="HGP創英角ｺﾞｼｯｸUB" pitchFamily="50" charset="-128"/>
              </a:rPr>
              <a:t>ＥＲキャプテンこと看護師の林です。</a:t>
            </a:r>
            <a:endParaRPr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私は野球部でもキャプテンなのです。</a:t>
            </a:r>
            <a:endParaRPr lang="en-US" altLang="ja-JP" sz="1200" dirty="0" smtClean="0">
              <a:latin typeface="HGP創英角ｺﾞｼｯｸUB" pitchFamily="50" charset="-128"/>
              <a:ea typeface="HGP創英角ｺﾞｼｯｸUB" pitchFamily="50" charset="-128"/>
            </a:endParaRPr>
          </a:p>
          <a:p>
            <a:endParaRPr lang="en-US" altLang="ja-JP" sz="8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練習は近隣のグラウンドを借りて、</a:t>
            </a:r>
            <a:endParaRPr lang="en-US" altLang="ja-JP" sz="1200" dirty="0" smtClean="0">
              <a:latin typeface="HGP創英角ｺﾞｼｯｸUB" pitchFamily="50" charset="-128"/>
              <a:ea typeface="HGP創英角ｺﾞｼｯｸUB" pitchFamily="50" charset="-128"/>
            </a:endParaRPr>
          </a:p>
          <a:p>
            <a:r>
              <a:rPr kumimoji="1" lang="ja-JP" altLang="en-US" sz="1200" dirty="0" smtClean="0">
                <a:latin typeface="HGP創英角ｺﾞｼｯｸUB" pitchFamily="50" charset="-128"/>
                <a:ea typeface="HGP創英角ｺﾞｼｯｸUB" pitchFamily="50" charset="-128"/>
              </a:rPr>
              <a:t>仕事終わりの</a:t>
            </a:r>
            <a:r>
              <a:rPr kumimoji="1" lang="en-US" altLang="ja-JP" sz="1200" dirty="0" smtClean="0">
                <a:latin typeface="HGP創英角ｺﾞｼｯｸUB" pitchFamily="50" charset="-128"/>
                <a:ea typeface="HGP創英角ｺﾞｼｯｸUB" pitchFamily="50" charset="-128"/>
              </a:rPr>
              <a:t>19</a:t>
            </a:r>
            <a:r>
              <a:rPr kumimoji="1" lang="ja-JP" altLang="en-US" sz="1200" dirty="0" smtClean="0">
                <a:latin typeface="HGP創英角ｺﾞｼｯｸUB" pitchFamily="50" charset="-128"/>
                <a:ea typeface="HGP創英角ｺﾞｼｯｸUB" pitchFamily="50" charset="-128"/>
              </a:rPr>
              <a:t>時くらいに集まっています。</a:t>
            </a:r>
            <a:endParaRPr kumimoji="1" lang="en-US" altLang="ja-JP" sz="1200" dirty="0" smtClean="0">
              <a:latin typeface="HGP創英角ｺﾞｼｯｸUB" pitchFamily="50" charset="-128"/>
              <a:ea typeface="HGP創英角ｺﾞｼｯｸUB" pitchFamily="50" charset="-128"/>
            </a:endParaRPr>
          </a:p>
          <a:p>
            <a:endParaRPr lang="en-US" altLang="ja-JP" sz="8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足立区医師会に加盟している医療機関の</a:t>
            </a:r>
            <a:endParaRPr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野球部でリーグ戦をやってるんです。</a:t>
            </a:r>
            <a:endParaRPr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４月～９月がシーズンで月に２回ほど</a:t>
            </a:r>
            <a:endParaRPr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試合をしています。</a:t>
            </a:r>
            <a:endParaRPr lang="en-US" altLang="ja-JP" sz="1200" dirty="0" smtClean="0">
              <a:latin typeface="HGP創英角ｺﾞｼｯｸUB" pitchFamily="50" charset="-128"/>
              <a:ea typeface="HGP創英角ｺﾞｼｯｸUB" pitchFamily="50" charset="-128"/>
            </a:endParaRPr>
          </a:p>
          <a:p>
            <a:pPr fontAlgn="auto">
              <a:spcBef>
                <a:spcPts val="0"/>
              </a:spcBef>
              <a:spcAft>
                <a:spcPts val="0"/>
              </a:spcAft>
              <a:defRPr/>
            </a:pPr>
            <a:r>
              <a:rPr lang="ja-JP" altLang="en-US" sz="1200" dirty="0" smtClean="0">
                <a:latin typeface="HGP創英角ｺﾞｼｯｸUB" pitchFamily="50" charset="-128"/>
                <a:ea typeface="HGP創英角ｺﾞｼｯｸUB" pitchFamily="50" charset="-128"/>
              </a:rPr>
              <a:t>今年はさらにチームを強化し優勝を目指します。</a:t>
            </a:r>
            <a:endParaRPr lang="en-US" altLang="ja-JP" sz="1200" dirty="0" smtClean="0">
              <a:latin typeface="HGP創英角ｺﾞｼｯｸUB" pitchFamily="50" charset="-128"/>
              <a:ea typeface="HGP創英角ｺﾞｼｯｸUB" pitchFamily="50" charset="-128"/>
            </a:endParaRPr>
          </a:p>
        </p:txBody>
      </p:sp>
      <p:sp>
        <p:nvSpPr>
          <p:cNvPr id="38" name="正方形/長方形 37"/>
          <p:cNvSpPr/>
          <p:nvPr/>
        </p:nvSpPr>
        <p:spPr>
          <a:xfrm>
            <a:off x="3714744" y="2428868"/>
            <a:ext cx="5214974" cy="4214842"/>
          </a:xfrm>
          <a:prstGeom prst="rect">
            <a:avLst/>
          </a:prstGeom>
          <a:noFill/>
          <a:ln>
            <a:solidFill>
              <a:srgbClr val="9900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descr="DSC02516.JPG"/>
          <p:cNvPicPr>
            <a:picLocks noChangeAspect="1"/>
          </p:cNvPicPr>
          <p:nvPr/>
        </p:nvPicPr>
        <p:blipFill>
          <a:blip r:embed="rId4" cstate="print"/>
          <a:stretch>
            <a:fillRect/>
          </a:stretch>
        </p:blipFill>
        <p:spPr>
          <a:xfrm>
            <a:off x="683568" y="4581128"/>
            <a:ext cx="2566762" cy="1926267"/>
          </a:xfrm>
          <a:prstGeom prst="rect">
            <a:avLst/>
          </a:prstGeom>
        </p:spPr>
      </p:pic>
      <p:pic>
        <p:nvPicPr>
          <p:cNvPr id="3" name="Picture 2" descr="I:\doc\本社\人事\個人用\山田\yamada写真\HPブログ＿山田\securedownload.jpg"/>
          <p:cNvPicPr>
            <a:picLocks noChangeAspect="1" noChangeArrowheads="1"/>
          </p:cNvPicPr>
          <p:nvPr/>
        </p:nvPicPr>
        <p:blipFill>
          <a:blip r:embed="rId5" cstate="print"/>
          <a:srcRect l="9449" t="21260" b="13287"/>
          <a:stretch>
            <a:fillRect/>
          </a:stretch>
        </p:blipFill>
        <p:spPr bwMode="auto">
          <a:xfrm>
            <a:off x="755576" y="2132856"/>
            <a:ext cx="2401273" cy="23142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2400">
                <a:solidFill>
                  <a:schemeClr val="bg1"/>
                </a:solidFill>
                <a:latin typeface="HGP創英角ｺﾞｼｯｸUB" pitchFamily="50" charset="-128"/>
                <a:ea typeface="HGP創英角ｺﾞｼｯｸUB" pitchFamily="50" charset="-128"/>
              </a:rPr>
              <a:t>医療法人社団 </a:t>
            </a:r>
            <a:r>
              <a:rPr lang="ja-JP" altLang="en-US" sz="3200">
                <a:solidFill>
                  <a:schemeClr val="bg1"/>
                </a:solidFill>
                <a:latin typeface="HGP創英角ｺﾞｼｯｸUB" pitchFamily="50" charset="-128"/>
                <a:ea typeface="HGP創英角ｺﾞｼｯｸUB" pitchFamily="50" charset="-128"/>
              </a:rPr>
              <a:t>成仁　プロフィール</a:t>
            </a:r>
          </a:p>
        </p:txBody>
      </p:sp>
      <p:sp>
        <p:nvSpPr>
          <p:cNvPr id="14338"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profile</a:t>
            </a:r>
            <a:endParaRPr lang="ja-JP" altLang="en-US" sz="3200" b="1">
              <a:solidFill>
                <a:schemeClr val="bg1"/>
              </a:solidFill>
              <a:latin typeface="Calibri" pitchFamily="34" charset="0"/>
            </a:endParaRPr>
          </a:p>
        </p:txBody>
      </p:sp>
      <p:grpSp>
        <p:nvGrpSpPr>
          <p:cNvPr id="2" name="グループ化 59"/>
          <p:cNvGrpSpPr/>
          <p:nvPr/>
        </p:nvGrpSpPr>
        <p:grpSpPr>
          <a:xfrm>
            <a:off x="3500430"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85" name="テキスト ボックス 84"/>
          <p:cNvSpPr txBox="1">
            <a:spLocks noChangeArrowheads="1"/>
          </p:cNvSpPr>
          <p:nvPr/>
        </p:nvSpPr>
        <p:spPr bwMode="auto">
          <a:xfrm>
            <a:off x="857250" y="928688"/>
            <a:ext cx="8001000" cy="2954337"/>
          </a:xfrm>
          <a:prstGeom prst="rect">
            <a:avLst/>
          </a:prstGeom>
          <a:noFill/>
          <a:ln w="9525">
            <a:noFill/>
            <a:miter lim="800000"/>
            <a:headEnd/>
            <a:tailEnd/>
          </a:ln>
        </p:spPr>
        <p:txBody>
          <a:bodyPr>
            <a:spAutoFit/>
          </a:bodyPr>
          <a:lstStyle/>
          <a:p>
            <a:pPr marL="342900" indent="-342900">
              <a:lnSpc>
                <a:spcPct val="150000"/>
              </a:lnSpc>
            </a:pPr>
            <a:r>
              <a:rPr lang="ja-JP" altLang="en-US" sz="2000" dirty="0">
                <a:latin typeface="HGP創英角ｺﾞｼｯｸUB" pitchFamily="50" charset="-128"/>
                <a:ea typeface="HGP創英角ｺﾞｼｯｸUB" pitchFamily="50" charset="-128"/>
              </a:rPr>
              <a:t>法人名称　　　医療法人社団　成仁</a:t>
            </a:r>
            <a:endParaRPr lang="en-US" altLang="ja-JP" sz="2000" dirty="0">
              <a:latin typeface="HGP創英角ｺﾞｼｯｸUB" pitchFamily="50" charset="-128"/>
              <a:ea typeface="HGP創英角ｺﾞｼｯｸUB" pitchFamily="50" charset="-128"/>
            </a:endParaRPr>
          </a:p>
          <a:p>
            <a:pPr marL="342900" indent="-342900">
              <a:lnSpc>
                <a:spcPct val="150000"/>
              </a:lnSpc>
            </a:pPr>
            <a:r>
              <a:rPr lang="ja-JP" altLang="en-US" sz="2000" dirty="0">
                <a:latin typeface="HGP創英角ｺﾞｼｯｸUB" pitchFamily="50" charset="-128"/>
                <a:ea typeface="HGP創英角ｺﾞｼｯｸUB" pitchFamily="50" charset="-128"/>
              </a:rPr>
              <a:t>代表</a:t>
            </a:r>
            <a:r>
              <a:rPr lang="ja-JP" altLang="en-US" sz="2000" dirty="0">
                <a:solidFill>
                  <a:schemeClr val="bg1"/>
                </a:solidFill>
                <a:latin typeface="HGP創英角ｺﾞｼｯｸUB" pitchFamily="50" charset="-128"/>
                <a:ea typeface="HGP創英角ｺﾞｼｯｸUB" pitchFamily="50" charset="-128"/>
              </a:rPr>
              <a:t>名称</a:t>
            </a:r>
            <a:r>
              <a:rPr lang="ja-JP" altLang="en-US" sz="2000" dirty="0">
                <a:latin typeface="HGP創英角ｺﾞｼｯｸUB" pitchFamily="50" charset="-128"/>
                <a:ea typeface="HGP創英角ｺﾞｼｯｸUB" pitchFamily="50" charset="-128"/>
              </a:rPr>
              <a:t>　　　理事長　片山　成仁</a:t>
            </a:r>
            <a:endParaRPr lang="en-US" altLang="ja-JP" sz="2000" dirty="0">
              <a:latin typeface="HGP創英角ｺﾞｼｯｸUB" pitchFamily="50" charset="-128"/>
              <a:ea typeface="HGP創英角ｺﾞｼｯｸUB" pitchFamily="50" charset="-128"/>
            </a:endParaRPr>
          </a:p>
          <a:p>
            <a:pPr marL="342900" indent="-342900">
              <a:lnSpc>
                <a:spcPct val="150000"/>
              </a:lnSpc>
            </a:pP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smtClean="0">
                <a:latin typeface="HGP創英角ｺﾞｼｯｸUB" pitchFamily="50" charset="-128"/>
                <a:ea typeface="HGP創英角ｺﾞｼｯｸUB" pitchFamily="50" charset="-128"/>
              </a:rPr>
              <a:t>創立年</a:t>
            </a:r>
            <a:r>
              <a:rPr lang="ja-JP" altLang="en-US" sz="1400" dirty="0">
                <a:latin typeface="HGP創英角ｺﾞｼｯｸUB" pitchFamily="50" charset="-128"/>
                <a:ea typeface="HGP創英角ｺﾞｼｯｸUB" pitchFamily="50" charset="-128"/>
              </a:rPr>
              <a:t>　　　平成６年２月</a:t>
            </a: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従業員数　　　</a:t>
            </a:r>
            <a:r>
              <a:rPr lang="en-US" altLang="ja-JP" sz="1400" dirty="0" smtClean="0">
                <a:latin typeface="HGP創英角ｺﾞｼｯｸUB" pitchFamily="50" charset="-128"/>
                <a:ea typeface="HGP創英角ｺﾞｼｯｸUB" pitchFamily="50" charset="-128"/>
              </a:rPr>
              <a:t>362</a:t>
            </a:r>
            <a:r>
              <a:rPr lang="ja-JP" altLang="en-US" sz="1400" dirty="0" smtClean="0">
                <a:latin typeface="HGP創英角ｺﾞｼｯｸUB" pitchFamily="50" charset="-128"/>
                <a:ea typeface="HGP創英角ｺﾞｼｯｸUB" pitchFamily="50" charset="-128"/>
              </a:rPr>
              <a:t>名</a:t>
            </a:r>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うち薬剤師</a:t>
            </a:r>
            <a:r>
              <a:rPr lang="en-US" altLang="ja-JP" sz="1400" dirty="0" smtClean="0">
                <a:latin typeface="HGP創英角ｺﾞｼｯｸUB" pitchFamily="50" charset="-128"/>
                <a:ea typeface="HGP創英角ｺﾞｼｯｸUB" pitchFamily="50" charset="-128"/>
              </a:rPr>
              <a:t>4</a:t>
            </a:r>
            <a:r>
              <a:rPr lang="ja-JP" altLang="en-US" sz="1400" dirty="0" smtClean="0">
                <a:latin typeface="HGP創英角ｺﾞｼｯｸUB" pitchFamily="50" charset="-128"/>
                <a:ea typeface="HGP創英角ｺﾞｼｯｸUB" pitchFamily="50" charset="-128"/>
              </a:rPr>
              <a:t>名</a:t>
            </a:r>
            <a:r>
              <a:rPr lang="ja-JP" altLang="en-US" sz="1400" dirty="0">
                <a:latin typeface="HGP創英角ｺﾞｼｯｸUB" pitchFamily="50" charset="-128"/>
                <a:ea typeface="HGP創英角ｺﾞｼｯｸUB" pitchFamily="50" charset="-128"/>
              </a:rPr>
              <a:t>　（</a:t>
            </a:r>
            <a:r>
              <a:rPr lang="ja-JP" altLang="en-US" sz="1400" dirty="0" smtClean="0">
                <a:latin typeface="HGP創英角ｺﾞｼｯｸUB" pitchFamily="50" charset="-128"/>
                <a:ea typeface="HGP創英角ｺﾞｼｯｸUB" pitchFamily="50" charset="-128"/>
              </a:rPr>
              <a:t>平成</a:t>
            </a:r>
            <a:r>
              <a:rPr lang="en-US" altLang="ja-JP" sz="1400" dirty="0" smtClean="0">
                <a:latin typeface="HGP創英角ｺﾞｼｯｸUB" pitchFamily="50" charset="-128"/>
                <a:ea typeface="HGP創英角ｺﾞｼｯｸUB" pitchFamily="50" charset="-128"/>
              </a:rPr>
              <a:t>25</a:t>
            </a:r>
            <a:r>
              <a:rPr lang="ja-JP" altLang="en-US" sz="1400" dirty="0" smtClean="0">
                <a:latin typeface="HGP創英角ｺﾞｼｯｸUB" pitchFamily="50" charset="-128"/>
                <a:ea typeface="HGP創英角ｺﾞｼｯｸUB" pitchFamily="50" charset="-128"/>
              </a:rPr>
              <a:t>年</a:t>
            </a:r>
            <a:r>
              <a:rPr lang="en-US" altLang="ja-JP" sz="1400" dirty="0" smtClean="0">
                <a:latin typeface="HGP創英角ｺﾞｼｯｸUB" pitchFamily="50" charset="-128"/>
                <a:ea typeface="HGP創英角ｺﾞｼｯｸUB" pitchFamily="50" charset="-128"/>
              </a:rPr>
              <a:t>10</a:t>
            </a:r>
            <a:r>
              <a:rPr lang="ja-JP" altLang="en-US" sz="1400" dirty="0" smtClean="0">
                <a:latin typeface="HGP創英角ｺﾞｼｯｸUB" pitchFamily="50" charset="-128"/>
                <a:ea typeface="HGP創英角ｺﾞｼｯｸUB" pitchFamily="50" charset="-128"/>
              </a:rPr>
              <a:t>月</a:t>
            </a:r>
            <a:r>
              <a:rPr lang="ja-JP" altLang="en-US" sz="1400" dirty="0">
                <a:latin typeface="HGP創英角ｺﾞｼｯｸUB" pitchFamily="50" charset="-128"/>
                <a:ea typeface="HGP創英角ｺﾞｼｯｸUB" pitchFamily="50" charset="-128"/>
              </a:rPr>
              <a:t>現在）</a:t>
            </a:r>
            <a:endParaRPr lang="en-US" altLang="ja-JP" sz="1400" dirty="0">
              <a:latin typeface="HGP創英角ｺﾞｼｯｸUB" pitchFamily="50" charset="-128"/>
              <a:ea typeface="HGP創英角ｺﾞｼｯｸUB" pitchFamily="50" charset="-128"/>
            </a:endParaRPr>
          </a:p>
          <a:p>
            <a:pPr marL="342900" indent="-342900">
              <a:lnSpc>
                <a:spcPct val="150000"/>
              </a:lnSpc>
            </a:pPr>
            <a:r>
              <a:rPr lang="ja-JP" altLang="en-US" sz="1400" dirty="0">
                <a:latin typeface="HGP創英角ｺﾞｼｯｸUB" pitchFamily="50" charset="-128"/>
                <a:ea typeface="HGP創英角ｺﾞｼｯｸUB" pitchFamily="50" charset="-128"/>
              </a:rPr>
              <a:t>事業内容　　　精神科・重度認知症の医療福祉事業</a:t>
            </a:r>
            <a:endParaRPr lang="en-US" altLang="ja-JP" sz="1400" dirty="0">
              <a:latin typeface="HGP創英角ｺﾞｼｯｸUB" pitchFamily="50" charset="-128"/>
              <a:ea typeface="HGP創英角ｺﾞｼｯｸUB" pitchFamily="50" charset="-128"/>
            </a:endParaRPr>
          </a:p>
          <a:p>
            <a:pPr marL="342900" indent="-342900"/>
            <a:r>
              <a:rPr lang="ja-JP" altLang="en-US" sz="1400" dirty="0">
                <a:latin typeface="HGP創英角ｺﾞｼｯｸUB" pitchFamily="50" charset="-128"/>
                <a:ea typeface="HGP創英角ｺﾞｼｯｸUB" pitchFamily="50" charset="-128"/>
              </a:rPr>
              <a:t>　　　　　　　　　急性期病院、外来診療クリニック、介護老人保健施設、</a:t>
            </a:r>
            <a:endParaRPr lang="en-US" altLang="ja-JP" sz="1400" dirty="0">
              <a:latin typeface="HGP創英角ｺﾞｼｯｸUB" pitchFamily="50" charset="-128"/>
              <a:ea typeface="HGP創英角ｺﾞｼｯｸUB" pitchFamily="50" charset="-128"/>
            </a:endParaRPr>
          </a:p>
          <a:p>
            <a:pPr marL="342900" indent="-342900"/>
            <a:r>
              <a:rPr lang="ja-JP" altLang="en-US" sz="1400" dirty="0">
                <a:latin typeface="HGP創英角ｺﾞｼｯｸUB" pitchFamily="50" charset="-128"/>
                <a:ea typeface="HGP創英角ｺﾞｼｯｸUB" pitchFamily="50" charset="-128"/>
              </a:rPr>
              <a:t>　　　　　　　　　精神科デイケア、重度認知症デイケア、</a:t>
            </a:r>
            <a:endParaRPr lang="en-US" altLang="ja-JP" sz="1400" dirty="0">
              <a:latin typeface="HGP創英角ｺﾞｼｯｸUB" pitchFamily="50" charset="-128"/>
              <a:ea typeface="HGP創英角ｺﾞｼｯｸUB" pitchFamily="50" charset="-128"/>
            </a:endParaRPr>
          </a:p>
          <a:p>
            <a:pPr marL="342900" indent="-342900"/>
            <a:r>
              <a:rPr lang="ja-JP" altLang="en-US" sz="1400" dirty="0">
                <a:latin typeface="HGP創英角ｺﾞｼｯｸUB" pitchFamily="50" charset="-128"/>
                <a:ea typeface="HGP創英角ｺﾞｼｯｸUB" pitchFamily="50" charset="-128"/>
              </a:rPr>
              <a:t>　　　　　　　　　訪問看護、訪問介護、往診、地域包括支援センター</a:t>
            </a:r>
          </a:p>
        </p:txBody>
      </p:sp>
      <p:pic>
        <p:nvPicPr>
          <p:cNvPr id="8194" name="Picture 2" descr="http://www.seijiniin.or.jp/image.php?width=750&amp;height=440&amp;image=/images/47a8393a6013ed4aa1a841fe785ee21b.JPG"/>
          <p:cNvPicPr>
            <a:picLocks noChangeAspect="1" noChangeArrowheads="1"/>
          </p:cNvPicPr>
          <p:nvPr/>
        </p:nvPicPr>
        <p:blipFill>
          <a:blip r:embed="rId2" cstate="print"/>
          <a:srcRect l="15790" r="23685"/>
          <a:stretch>
            <a:fillRect/>
          </a:stretch>
        </p:blipFill>
        <p:spPr bwMode="auto">
          <a:xfrm>
            <a:off x="7000875" y="1071563"/>
            <a:ext cx="1643063" cy="1909762"/>
          </a:xfrm>
          <a:prstGeom prst="rect">
            <a:avLst/>
          </a:prstGeom>
          <a:noFill/>
          <a:ln w="9525">
            <a:noFill/>
            <a:miter lim="800000"/>
            <a:headEnd/>
            <a:tailEnd/>
          </a:ln>
        </p:spPr>
      </p:pic>
      <p:sp>
        <p:nvSpPr>
          <p:cNvPr id="87" name="テキスト ボックス 86"/>
          <p:cNvSpPr txBox="1">
            <a:spLocks noChangeArrowheads="1"/>
          </p:cNvSpPr>
          <p:nvPr/>
        </p:nvSpPr>
        <p:spPr bwMode="auto">
          <a:xfrm>
            <a:off x="857250" y="3929063"/>
            <a:ext cx="7072313" cy="2678112"/>
          </a:xfrm>
          <a:prstGeom prst="rect">
            <a:avLst/>
          </a:prstGeom>
          <a:noFill/>
          <a:ln w="9525">
            <a:noFill/>
            <a:miter lim="800000"/>
            <a:headEnd/>
            <a:tailEnd/>
          </a:ln>
        </p:spPr>
        <p:txBody>
          <a:bodyPr>
            <a:spAutoFit/>
          </a:bodyPr>
          <a:lstStyle/>
          <a:p>
            <a:r>
              <a:rPr lang="ja-JP" altLang="en-US" sz="1400" dirty="0">
                <a:latin typeface="HGP創英角ｺﾞｼｯｸUB" pitchFamily="50" charset="-128"/>
                <a:ea typeface="HGP創英角ｺﾞｼｯｸUB" pitchFamily="50" charset="-128"/>
              </a:rPr>
              <a:t>施設紹介</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成仁医院</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外来診療、精神科デイケア、重度認知症デイケア、訪問診療</a:t>
            </a:r>
            <a:endParaRPr lang="en-US" altLang="ja-JP" sz="1400" dirty="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成仁ビル</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訪問看護、訪問介護、居宅介護事業、地域包括支援センター</a:t>
            </a:r>
            <a:endParaRPr lang="en-US" altLang="ja-JP" sz="1400" dirty="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成仁病院</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外来診療、急性期入院（</a:t>
            </a:r>
            <a:r>
              <a:rPr lang="ja-JP" altLang="en-US" sz="1400" dirty="0">
                <a:latin typeface="Arial Black" pitchFamily="34" charset="0"/>
                <a:ea typeface="HGP創英角ｺﾞｼｯｸUB" pitchFamily="50" charset="-128"/>
              </a:rPr>
              <a:t>ＥＲ・ＩＣＵ</a:t>
            </a:r>
            <a:r>
              <a:rPr lang="ja-JP" altLang="en-US" sz="1400" dirty="0">
                <a:latin typeface="HGP創英角ｺﾞｼｯｸUB" pitchFamily="50" charset="-128"/>
                <a:ea typeface="HGP創英角ｺﾞｼｯｸUB" pitchFamily="50" charset="-128"/>
              </a:rPr>
              <a:t>、退院促進）、精神科デイケア</a:t>
            </a:r>
            <a:endParaRPr lang="en-US" altLang="ja-JP" sz="1400" dirty="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成仁介護老人保健施設</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入所・通所</a:t>
            </a:r>
          </a:p>
        </p:txBody>
      </p:sp>
    </p:spTree>
    <p:extLst>
      <p:ext uri="{BB962C8B-B14F-4D97-AF65-F5344CB8AC3E}">
        <p14:creationId xmlns="" xmlns:p14="http://schemas.microsoft.com/office/powerpoint/2010/main" val="56708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2400">
                <a:solidFill>
                  <a:schemeClr val="bg1"/>
                </a:solidFill>
                <a:latin typeface="HGP創英角ｺﾞｼｯｸUB" pitchFamily="50" charset="-128"/>
                <a:ea typeface="HGP創英角ｺﾞｼｯｸUB" pitchFamily="50" charset="-128"/>
              </a:rPr>
              <a:t>医療法人社団 </a:t>
            </a:r>
            <a:r>
              <a:rPr lang="ja-JP" altLang="en-US" sz="3200">
                <a:solidFill>
                  <a:schemeClr val="bg1"/>
                </a:solidFill>
                <a:latin typeface="HGP創英角ｺﾞｼｯｸUB" pitchFamily="50" charset="-128"/>
                <a:ea typeface="HGP創英角ｺﾞｼｯｸUB" pitchFamily="50" charset="-128"/>
              </a:rPr>
              <a:t>成仁　プロフィール</a:t>
            </a:r>
          </a:p>
        </p:txBody>
      </p:sp>
      <p:sp>
        <p:nvSpPr>
          <p:cNvPr id="15362"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profile</a:t>
            </a:r>
            <a:endParaRPr lang="ja-JP" altLang="en-US" sz="3200" b="1">
              <a:solidFill>
                <a:schemeClr val="bg1"/>
              </a:solidFill>
              <a:latin typeface="Calibri" pitchFamily="34" charset="0"/>
            </a:endParaRPr>
          </a:p>
        </p:txBody>
      </p:sp>
      <p:grpSp>
        <p:nvGrpSpPr>
          <p:cNvPr id="2" name="グループ化 59"/>
          <p:cNvGrpSpPr/>
          <p:nvPr/>
        </p:nvGrpSpPr>
        <p:grpSpPr>
          <a:xfrm>
            <a:off x="3500430"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60" name="テキスト ボックス 59"/>
          <p:cNvSpPr txBox="1">
            <a:spLocks noChangeArrowheads="1"/>
          </p:cNvSpPr>
          <p:nvPr/>
        </p:nvSpPr>
        <p:spPr bwMode="auto">
          <a:xfrm>
            <a:off x="857250" y="857250"/>
            <a:ext cx="2806700" cy="400050"/>
          </a:xfrm>
          <a:prstGeom prst="rect">
            <a:avLst/>
          </a:prstGeom>
          <a:noFill/>
          <a:ln w="9525">
            <a:noFill/>
            <a:miter lim="800000"/>
            <a:headEnd/>
            <a:tailEnd/>
          </a:ln>
        </p:spPr>
        <p:txBody>
          <a:bodyPr wrap="none">
            <a:spAutoFit/>
          </a:bodyPr>
          <a:lstStyle/>
          <a:p>
            <a:r>
              <a:rPr lang="ja-JP" altLang="en-US" sz="2000">
                <a:latin typeface="HGP創英角ｺﾞｼｯｸUB" pitchFamily="50" charset="-128"/>
                <a:ea typeface="HGP創英角ｺﾞｼｯｸUB" pitchFamily="50" charset="-128"/>
              </a:rPr>
              <a:t>成仁はもともと</a:t>
            </a:r>
            <a:r>
              <a:rPr lang="ja-JP" altLang="en-US" sz="2000">
                <a:solidFill>
                  <a:srgbClr val="990033"/>
                </a:solidFill>
                <a:latin typeface="HGP創英角ｺﾞｼｯｸUB" pitchFamily="50" charset="-128"/>
                <a:ea typeface="HGP創英角ｺﾞｼｯｸUB" pitchFamily="50" charset="-128"/>
              </a:rPr>
              <a:t>在宅</a:t>
            </a:r>
            <a:r>
              <a:rPr lang="ja-JP" altLang="en-US" sz="2000">
                <a:latin typeface="HGP創英角ｺﾞｼｯｸUB" pitchFamily="50" charset="-128"/>
                <a:ea typeface="HGP創英角ｺﾞｼｯｸUB" pitchFamily="50" charset="-128"/>
              </a:rPr>
              <a:t>専門</a:t>
            </a:r>
          </a:p>
        </p:txBody>
      </p:sp>
      <p:sp>
        <p:nvSpPr>
          <p:cNvPr id="86" name="テキスト ボックス 85"/>
          <p:cNvSpPr txBox="1">
            <a:spLocks noChangeArrowheads="1"/>
          </p:cNvSpPr>
          <p:nvPr/>
        </p:nvSpPr>
        <p:spPr bwMode="auto">
          <a:xfrm>
            <a:off x="1071563" y="1500188"/>
            <a:ext cx="7500937" cy="2678112"/>
          </a:xfrm>
          <a:prstGeom prst="rect">
            <a:avLst/>
          </a:prstGeom>
          <a:noFill/>
          <a:ln w="9525">
            <a:noFill/>
            <a:miter lim="800000"/>
            <a:headEnd/>
            <a:tailEnd/>
          </a:ln>
        </p:spPr>
        <p:txBody>
          <a:bodyPr>
            <a:spAutoFit/>
          </a:bodyPr>
          <a:lstStyle/>
          <a:p>
            <a:r>
              <a:rPr lang="ja-JP" altLang="en-US" sz="1400">
                <a:latin typeface="Franklin Gothic Heavy" pitchFamily="34" charset="0"/>
                <a:ea typeface="HGP創英角ｺﾞｼｯｸUB" pitchFamily="50" charset="-128"/>
              </a:rPr>
              <a:t>１９９４ </a:t>
            </a:r>
            <a:r>
              <a:rPr lang="ja-JP" altLang="en-US" sz="1400">
                <a:latin typeface="HGP創英角ｺﾞｼｯｸUB" pitchFamily="50" charset="-128"/>
                <a:ea typeface="HGP創英角ｺﾞｼｯｸUB" pitchFamily="50" charset="-128"/>
              </a:rPr>
              <a:t>　　</a:t>
            </a:r>
            <a:r>
              <a:rPr lang="ja-JP" altLang="en-US" sz="1400">
                <a:solidFill>
                  <a:srgbClr val="990033"/>
                </a:solidFill>
                <a:latin typeface="HGP創英角ｺﾞｼｯｸUB" pitchFamily="50" charset="-128"/>
                <a:ea typeface="HGP創英角ｺﾞｼｯｸUB" pitchFamily="50" charset="-128"/>
              </a:rPr>
              <a:t>成仁医院 </a:t>
            </a:r>
            <a:r>
              <a:rPr lang="ja-JP" altLang="en-US" sz="1400">
                <a:latin typeface="HGP創英角ｺﾞｼｯｸUB" pitchFamily="50" charset="-128"/>
                <a:ea typeface="HGP創英角ｺﾞｼｯｸUB" pitchFamily="50" charset="-128"/>
              </a:rPr>
              <a:t>開設　（東京都足立区中川）</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重度認知症デイケアを開設訪問看護、往診を開始</a:t>
            </a:r>
            <a:endParaRPr lang="en-US" altLang="ja-JP" sz="1400">
              <a:latin typeface="HGP創英角ｺﾞｼｯｸUB" pitchFamily="50" charset="-128"/>
              <a:ea typeface="HGP創英角ｺﾞｼｯｸUB" pitchFamily="50" charset="-128"/>
            </a:endParaRPr>
          </a:p>
          <a:p>
            <a:endParaRPr lang="en-US" altLang="ja-JP" sz="1400">
              <a:latin typeface="HGP創英角ｺﾞｼｯｸUB" pitchFamily="50" charset="-128"/>
              <a:ea typeface="HGP創英角ｺﾞｼｯｸUB" pitchFamily="50" charset="-128"/>
            </a:endParaRPr>
          </a:p>
          <a:p>
            <a:r>
              <a:rPr lang="ja-JP" altLang="en-US" sz="1400">
                <a:solidFill>
                  <a:srgbClr val="990033"/>
                </a:solidFill>
                <a:latin typeface="HGP創英角ｺﾞｼｯｸUB" pitchFamily="50" charset="-128"/>
                <a:ea typeface="HGP創英角ｺﾞｼｯｸUB" pitchFamily="50" charset="-128"/>
              </a:rPr>
              <a:t>　　　　　　　</a:t>
            </a:r>
            <a:r>
              <a:rPr lang="ja-JP" altLang="en-US" sz="1400" u="sng">
                <a:solidFill>
                  <a:srgbClr val="990033"/>
                </a:solidFill>
                <a:latin typeface="HGP創英角ｺﾞｼｯｸUB" pitchFamily="50" charset="-128"/>
                <a:ea typeface="HGP創英角ｺﾞｼｯｸUB" pitchFamily="50" charset="-128"/>
              </a:rPr>
              <a:t>重度認知症デイケア</a:t>
            </a:r>
            <a:r>
              <a:rPr lang="ja-JP" altLang="en-US" sz="1400" u="sng">
                <a:latin typeface="HGP創英角ｺﾞｼｯｸUB" pitchFamily="50" charset="-128"/>
                <a:ea typeface="HGP創英角ｺﾞｼｯｸUB" pitchFamily="50" charset="-128"/>
              </a:rPr>
              <a:t>は、介護保険が始まる前から開始しており、</a:t>
            </a:r>
            <a:endParaRPr lang="en-US" altLang="ja-JP" sz="1400" u="sng">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a:t>
            </a:r>
            <a:r>
              <a:rPr lang="ja-JP" altLang="en-US" sz="1400" u="sng">
                <a:latin typeface="HGP創英角ｺﾞｼｯｸUB" pitchFamily="50" charset="-128"/>
                <a:ea typeface="HGP創英角ｺﾞｼｯｸUB" pitchFamily="50" charset="-128"/>
              </a:rPr>
              <a:t>東京都第１号であった。</a:t>
            </a:r>
            <a:endParaRPr lang="en-US" altLang="ja-JP" sz="1400" u="sng">
              <a:latin typeface="HGP創英角ｺﾞｼｯｸUB" pitchFamily="50" charset="-128"/>
              <a:ea typeface="HGP創英角ｺﾞｼｯｸUB" pitchFamily="50" charset="-128"/>
            </a:endParaRPr>
          </a:p>
          <a:p>
            <a:endParaRPr lang="en-US" altLang="ja-JP" sz="1400">
              <a:latin typeface="HGP創英角ｺﾞｼｯｸUB" pitchFamily="50" charset="-128"/>
              <a:ea typeface="HGP創英角ｺﾞｼｯｸUB" pitchFamily="50" charset="-128"/>
            </a:endParaRPr>
          </a:p>
          <a:p>
            <a:pPr>
              <a:lnSpc>
                <a:spcPct val="150000"/>
              </a:lnSpc>
            </a:pPr>
            <a:r>
              <a:rPr lang="ja-JP" altLang="en-US" sz="1400">
                <a:latin typeface="HGP創英角ｺﾞｼｯｸUB" pitchFamily="50" charset="-128"/>
                <a:ea typeface="HGP創英角ｺﾞｼｯｸUB" pitchFamily="50" charset="-128"/>
              </a:rPr>
              <a:t>１９９５  　精神科デイケア・デイナイトケア 開始</a:t>
            </a:r>
            <a:endParaRPr lang="en-US" altLang="ja-JP" sz="1400">
              <a:latin typeface="HGP創英角ｺﾞｼｯｸUB" pitchFamily="50" charset="-128"/>
              <a:ea typeface="HGP創英角ｺﾞｼｯｸUB" pitchFamily="50" charset="-128"/>
            </a:endParaRPr>
          </a:p>
          <a:p>
            <a:pPr>
              <a:lnSpc>
                <a:spcPct val="150000"/>
              </a:lnSpc>
            </a:pPr>
            <a:r>
              <a:rPr lang="ja-JP" altLang="en-US" sz="1400">
                <a:latin typeface="HGP創英角ｺﾞｼｯｸUB" pitchFamily="50" charset="-128"/>
                <a:ea typeface="HGP創英角ｺﾞｼｯｸUB" pitchFamily="50" charset="-128"/>
              </a:rPr>
              <a:t>１９９７  　在宅介護支援センター 開設</a:t>
            </a:r>
            <a:endParaRPr lang="en-US" altLang="ja-JP" sz="1400">
              <a:latin typeface="HGP創英角ｺﾞｼｯｸUB" pitchFamily="50" charset="-128"/>
              <a:ea typeface="HGP創英角ｺﾞｼｯｸUB" pitchFamily="50" charset="-128"/>
            </a:endParaRPr>
          </a:p>
          <a:p>
            <a:pPr>
              <a:lnSpc>
                <a:spcPct val="150000"/>
              </a:lnSpc>
            </a:pPr>
            <a:r>
              <a:rPr lang="ja-JP" altLang="en-US" sz="1400">
                <a:latin typeface="HGP創英角ｺﾞｼｯｸUB" pitchFamily="50" charset="-128"/>
                <a:ea typeface="HGP創英角ｺﾞｼｯｸUB" pitchFamily="50" charset="-128"/>
              </a:rPr>
              <a:t>１９９９</a:t>
            </a: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　成仁介護老人保健施設 開設、居宅介護支援事業 開始、</a:t>
            </a:r>
            <a:endParaRPr lang="en-US" altLang="ja-JP" sz="1400">
              <a:latin typeface="HGP創英角ｺﾞｼｯｸUB" pitchFamily="50" charset="-128"/>
              <a:ea typeface="HGP創英角ｺﾞｼｯｸUB" pitchFamily="50" charset="-128"/>
            </a:endParaRPr>
          </a:p>
          <a:p>
            <a:pPr>
              <a:lnSpc>
                <a:spcPct val="150000"/>
              </a:lnSpc>
            </a:pPr>
            <a:r>
              <a:rPr lang="ja-JP" altLang="en-US" sz="1400">
                <a:latin typeface="HGP創英角ｺﾞｼｯｸUB" pitchFamily="50" charset="-128"/>
                <a:ea typeface="HGP創英角ｺﾞｼｯｸUB" pitchFamily="50" charset="-128"/>
              </a:rPr>
              <a:t>　　　　　　  地域包括支援センター 開設</a:t>
            </a:r>
            <a:endParaRPr lang="en-US" altLang="ja-JP" sz="1400">
              <a:latin typeface="HGP創英角ｺﾞｼｯｸUB" pitchFamily="50" charset="-128"/>
              <a:ea typeface="HGP創英角ｺﾞｼｯｸUB" pitchFamily="50" charset="-128"/>
            </a:endParaRPr>
          </a:p>
        </p:txBody>
      </p:sp>
      <p:sp>
        <p:nvSpPr>
          <p:cNvPr id="85" name="テキスト ボックス 84"/>
          <p:cNvSpPr txBox="1"/>
          <p:nvPr/>
        </p:nvSpPr>
        <p:spPr>
          <a:xfrm>
            <a:off x="1071563" y="4902200"/>
            <a:ext cx="7929562" cy="1600200"/>
          </a:xfrm>
          <a:prstGeom prst="rect">
            <a:avLst/>
          </a:prstGeom>
          <a:noFill/>
        </p:spPr>
        <p:txBody>
          <a:bodyPr>
            <a:spAutoFit/>
          </a:bodyPr>
          <a:lstStyle/>
          <a:p>
            <a:pPr marL="514350" indent="-514350" fontAlgn="auto">
              <a:spcBef>
                <a:spcPts val="0"/>
              </a:spcBef>
              <a:spcAft>
                <a:spcPts val="0"/>
              </a:spcAft>
              <a:defRPr/>
            </a:pPr>
            <a:r>
              <a:rPr lang="ja-JP" altLang="en-US" sz="1400" dirty="0">
                <a:latin typeface="HGP創英角ｺﾞｼｯｸUB" pitchFamily="50" charset="-128"/>
                <a:ea typeface="HGP創英角ｺﾞｼｯｸUB" pitchFamily="50" charset="-128"/>
              </a:rPr>
              <a:t>２００７</a:t>
            </a:r>
            <a:r>
              <a:rPr lang="ja-JP" altLang="en-US" sz="1400" dirty="0">
                <a:solidFill>
                  <a:srgbClr val="990033"/>
                </a:solidFill>
                <a:latin typeface="HGP創英角ｺﾞｼｯｸUB" pitchFamily="50" charset="-128"/>
                <a:ea typeface="HGP創英角ｺﾞｼｯｸUB" pitchFamily="50" charset="-128"/>
              </a:rPr>
              <a:t>　　急性期</a:t>
            </a:r>
            <a:r>
              <a:rPr lang="ja-JP" altLang="en-US" sz="1400" dirty="0">
                <a:latin typeface="HGP創英角ｺﾞｼｯｸUB" pitchFamily="50" charset="-128"/>
                <a:ea typeface="HGP創英角ｺﾞｼｯｸUB" pitchFamily="50" charset="-128"/>
              </a:rPr>
              <a:t>に特化した</a:t>
            </a:r>
            <a:r>
              <a:rPr lang="ja-JP" altLang="en-US" sz="1400" dirty="0">
                <a:solidFill>
                  <a:srgbClr val="990033"/>
                </a:solidFill>
                <a:latin typeface="HGP創英角ｺﾞｼｯｸUB" pitchFamily="50" charset="-128"/>
                <a:ea typeface="HGP創英角ｺﾞｼｯｸUB" pitchFamily="50" charset="-128"/>
              </a:rPr>
              <a:t>成仁病院 </a:t>
            </a:r>
            <a:r>
              <a:rPr lang="ja-JP" altLang="en-US" sz="1400" dirty="0">
                <a:latin typeface="HGP創英角ｺﾞｼｯｸUB" pitchFamily="50" charset="-128"/>
                <a:ea typeface="HGP創英角ｺﾞｼｯｸUB" pitchFamily="50" charset="-128"/>
              </a:rPr>
              <a:t>開設</a:t>
            </a:r>
            <a:endParaRPr lang="en-US" altLang="ja-JP" sz="1400" dirty="0">
              <a:latin typeface="HGP創英角ｺﾞｼｯｸUB" pitchFamily="50" charset="-128"/>
              <a:ea typeface="HGP創英角ｺﾞｼｯｸUB" pitchFamily="50" charset="-128"/>
            </a:endParaRPr>
          </a:p>
          <a:p>
            <a:pPr marL="514350" indent="-514350" fontAlgn="auto">
              <a:spcBef>
                <a:spcPts val="0"/>
              </a:spcBef>
              <a:spcAft>
                <a:spcPts val="0"/>
              </a:spcAft>
              <a:defRPr/>
            </a:pPr>
            <a:endParaRPr lang="en-US" altLang="ja-JP" sz="1400" dirty="0">
              <a:latin typeface="HGP創英角ｺﾞｼｯｸUB" pitchFamily="50" charset="-128"/>
              <a:ea typeface="HGP創英角ｺﾞｼｯｸUB" pitchFamily="50" charset="-128"/>
            </a:endParaRPr>
          </a:p>
          <a:p>
            <a:pPr fontAlgn="auto">
              <a:spcBef>
                <a:spcPts val="0"/>
              </a:spcBef>
              <a:spcAft>
                <a:spcPts val="0"/>
              </a:spcAft>
              <a:defRPr/>
            </a:pPr>
            <a:r>
              <a:rPr lang="ja-JP" altLang="en-US" sz="1400" dirty="0">
                <a:latin typeface="HGP創英角ｺﾞｼｯｸUB" pitchFamily="50" charset="-128"/>
                <a:ea typeface="HGP創英角ｺﾞｼｯｸUB" pitchFamily="50" charset="-128"/>
              </a:rPr>
              <a:t>　　　　　　 在宅の患者さんに急変が生じた際にも対応できるように、</a:t>
            </a:r>
            <a:endParaRPr lang="en-US" altLang="ja-JP" sz="1400" dirty="0">
              <a:latin typeface="HGP創英角ｺﾞｼｯｸUB" pitchFamily="50" charset="-128"/>
              <a:ea typeface="HGP創英角ｺﾞｼｯｸUB" pitchFamily="50" charset="-128"/>
            </a:endParaRPr>
          </a:p>
          <a:p>
            <a:pPr fontAlgn="auto">
              <a:spcBef>
                <a:spcPts val="0"/>
              </a:spcBef>
              <a:spcAft>
                <a:spcPts val="0"/>
              </a:spcAft>
              <a:defRPr/>
            </a:pP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急性期に特化した成仁病院を開設。</a:t>
            </a:r>
            <a:endParaRPr lang="en-US" altLang="ja-JP" sz="1400" dirty="0">
              <a:latin typeface="HGP創英角ｺﾞｼｯｸUB" pitchFamily="50" charset="-128"/>
              <a:ea typeface="HGP創英角ｺﾞｼｯｸUB" pitchFamily="50" charset="-128"/>
            </a:endParaRPr>
          </a:p>
          <a:p>
            <a:pPr fontAlgn="auto">
              <a:spcBef>
                <a:spcPts val="0"/>
              </a:spcBef>
              <a:spcAft>
                <a:spcPts val="0"/>
              </a:spcAft>
              <a:defRPr/>
            </a:pPr>
            <a:r>
              <a:rPr lang="ja-JP" altLang="en-US" sz="1400" dirty="0">
                <a:latin typeface="HGP創英角ｺﾞｼｯｸUB" pitchFamily="50" charset="-128"/>
                <a:ea typeface="HGP創英角ｺﾞｼｯｸUB" pitchFamily="50" charset="-128"/>
              </a:rPr>
              <a:t>　　         これにより、</a:t>
            </a:r>
            <a:r>
              <a:rPr lang="ja-JP" altLang="en-US" sz="1400" u="sng" dirty="0">
                <a:solidFill>
                  <a:srgbClr val="990033"/>
                </a:solidFill>
                <a:latin typeface="HGP創英角ｺﾞｼｯｸUB" pitchFamily="50" charset="-128"/>
                <a:ea typeface="HGP創英角ｺﾞｼｯｸUB" pitchFamily="50" charset="-128"/>
              </a:rPr>
              <a:t>在宅</a:t>
            </a:r>
            <a:r>
              <a:rPr lang="ja-JP" altLang="en-US" sz="1400" u="sng" dirty="0">
                <a:latin typeface="HGP創英角ｺﾞｼｯｸUB" pitchFamily="50" charset="-128"/>
                <a:ea typeface="HGP創英角ｺﾞｼｯｸUB" pitchFamily="50" charset="-128"/>
              </a:rPr>
              <a:t>から</a:t>
            </a:r>
            <a:r>
              <a:rPr lang="ja-JP" altLang="en-US" sz="1400" u="sng" dirty="0">
                <a:solidFill>
                  <a:srgbClr val="990033"/>
                </a:solidFill>
                <a:latin typeface="HGP創英角ｺﾞｼｯｸUB" pitchFamily="50" charset="-128"/>
                <a:ea typeface="HGP創英角ｺﾞｼｯｸUB" pitchFamily="50" charset="-128"/>
              </a:rPr>
              <a:t>急性期</a:t>
            </a:r>
            <a:r>
              <a:rPr lang="ja-JP" altLang="en-US" sz="1400" u="sng" dirty="0">
                <a:latin typeface="HGP創英角ｺﾞｼｯｸUB" pitchFamily="50" charset="-128"/>
                <a:ea typeface="HGP創英角ｺﾞｼｯｸUB" pitchFamily="50" charset="-128"/>
              </a:rPr>
              <a:t>まで包括的な精神科医療</a:t>
            </a:r>
            <a:r>
              <a:rPr lang="ja-JP" altLang="en-US" sz="1400" dirty="0">
                <a:latin typeface="HGP創英角ｺﾞｼｯｸUB" pitchFamily="50" charset="-128"/>
                <a:ea typeface="HGP創英角ｺﾞｼｯｸUB" pitchFamily="50" charset="-128"/>
              </a:rPr>
              <a:t>が</a:t>
            </a:r>
            <a:endParaRPr lang="en-US" altLang="ja-JP" sz="1400" dirty="0">
              <a:latin typeface="HGP創英角ｺﾞｼｯｸUB" pitchFamily="50" charset="-128"/>
              <a:ea typeface="HGP創英角ｺﾞｼｯｸUB" pitchFamily="50" charset="-128"/>
            </a:endParaRPr>
          </a:p>
          <a:p>
            <a:pPr fontAlgn="auto">
              <a:spcBef>
                <a:spcPts val="0"/>
              </a:spcBef>
              <a:spcAft>
                <a:spcPts val="0"/>
              </a:spcAft>
              <a:defRPr/>
            </a:pPr>
            <a:r>
              <a:rPr lang="en-US" altLang="ja-JP" sz="1400" dirty="0">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提供できるようになった。</a:t>
            </a:r>
            <a:endParaRPr lang="en-US" altLang="ja-JP" sz="1400" dirty="0">
              <a:latin typeface="HGP創英角ｺﾞｼｯｸUB" pitchFamily="50" charset="-128"/>
              <a:ea typeface="HGP創英角ｺﾞｼｯｸUB" pitchFamily="50" charset="-128"/>
            </a:endParaRPr>
          </a:p>
          <a:p>
            <a:pPr fontAlgn="auto">
              <a:spcBef>
                <a:spcPts val="0"/>
              </a:spcBef>
              <a:spcAft>
                <a:spcPts val="0"/>
              </a:spcAft>
              <a:defRPr/>
            </a:pPr>
            <a:r>
              <a:rPr lang="ja-JP" altLang="en-US" sz="1400" dirty="0">
                <a:latin typeface="HGP創英角ｺﾞｼｯｸUB" pitchFamily="50" charset="-128"/>
                <a:ea typeface="HGP創英角ｺﾞｼｯｸUB" pitchFamily="50" charset="-128"/>
              </a:rPr>
              <a:t>　</a:t>
            </a:r>
          </a:p>
        </p:txBody>
      </p:sp>
      <p:sp>
        <p:nvSpPr>
          <p:cNvPr id="87" name="テキスト ボックス 86"/>
          <p:cNvSpPr txBox="1">
            <a:spLocks noChangeArrowheads="1"/>
          </p:cNvSpPr>
          <p:nvPr/>
        </p:nvSpPr>
        <p:spPr bwMode="auto">
          <a:xfrm>
            <a:off x="785813" y="4314825"/>
            <a:ext cx="3175000" cy="400050"/>
          </a:xfrm>
          <a:prstGeom prst="rect">
            <a:avLst/>
          </a:prstGeom>
          <a:noFill/>
          <a:ln w="9525">
            <a:noFill/>
            <a:miter lim="800000"/>
            <a:headEnd/>
            <a:tailEnd/>
          </a:ln>
        </p:spPr>
        <p:txBody>
          <a:bodyPr wrap="none">
            <a:spAutoFit/>
          </a:bodyPr>
          <a:lstStyle/>
          <a:p>
            <a:r>
              <a:rPr lang="ja-JP" altLang="en-US" sz="2000">
                <a:latin typeface="HGP創英角ｺﾞｼｯｸUB" pitchFamily="50" charset="-128"/>
                <a:ea typeface="HGP創英角ｺﾞｼｯｸUB" pitchFamily="50" charset="-128"/>
              </a:rPr>
              <a:t>そして、</a:t>
            </a:r>
            <a:r>
              <a:rPr lang="ja-JP" altLang="en-US" sz="2000">
                <a:solidFill>
                  <a:srgbClr val="990033"/>
                </a:solidFill>
                <a:latin typeface="HGP創英角ｺﾞｼｯｸUB" pitchFamily="50" charset="-128"/>
                <a:ea typeface="HGP創英角ｺﾞｼｯｸUB" pitchFamily="50" charset="-128"/>
              </a:rPr>
              <a:t>在宅</a:t>
            </a:r>
            <a:r>
              <a:rPr lang="ja-JP" altLang="en-US" sz="2000">
                <a:latin typeface="HGP創英角ｺﾞｼｯｸUB" pitchFamily="50" charset="-128"/>
                <a:ea typeface="HGP創英角ｺﾞｼｯｸUB" pitchFamily="50" charset="-128"/>
              </a:rPr>
              <a:t>から</a:t>
            </a:r>
            <a:r>
              <a:rPr lang="ja-JP" altLang="en-US" sz="2000">
                <a:solidFill>
                  <a:srgbClr val="990033"/>
                </a:solidFill>
                <a:latin typeface="HGP創英角ｺﾞｼｯｸUB" pitchFamily="50" charset="-128"/>
                <a:ea typeface="HGP創英角ｺﾞｼｯｸUB" pitchFamily="50" charset="-128"/>
              </a:rPr>
              <a:t>急性期</a:t>
            </a:r>
            <a:r>
              <a:rPr lang="ja-JP" altLang="en-US" sz="2000">
                <a:latin typeface="HGP創英角ｺﾞｼｯｸUB" pitchFamily="50" charset="-128"/>
                <a:ea typeface="HGP創英角ｺﾞｼｯｸUB" pitchFamily="50" charset="-128"/>
              </a:rPr>
              <a:t>まで</a:t>
            </a:r>
          </a:p>
        </p:txBody>
      </p:sp>
      <p:grpSp>
        <p:nvGrpSpPr>
          <p:cNvPr id="3" name="グループ化 34"/>
          <p:cNvGrpSpPr>
            <a:grpSpLocks/>
          </p:cNvGrpSpPr>
          <p:nvPr/>
        </p:nvGrpSpPr>
        <p:grpSpPr bwMode="auto">
          <a:xfrm>
            <a:off x="7056438" y="1258888"/>
            <a:ext cx="1454150" cy="2330450"/>
            <a:chOff x="7143768" y="1000108"/>
            <a:chExt cx="1455124" cy="2330075"/>
          </a:xfrm>
        </p:grpSpPr>
        <p:pic>
          <p:nvPicPr>
            <p:cNvPr id="1026" name="Picture 2" descr="J:\シスアドツール\pe601-etc-後ほど内容確認するもの\未処理0504\0504seijin病院\求人票写真\成仁医院\honin_im[1].jpg"/>
            <p:cNvPicPr>
              <a:picLocks noChangeAspect="1" noChangeArrowheads="1"/>
            </p:cNvPicPr>
            <p:nvPr/>
          </p:nvPicPr>
          <p:blipFill>
            <a:blip r:embed="rId2" cstate="print"/>
            <a:srcRect l="4442" t="6772" r="8193" b="6160"/>
            <a:stretch>
              <a:fillRect/>
            </a:stretch>
          </p:blipFill>
          <p:spPr bwMode="auto">
            <a:xfrm>
              <a:off x="7143768" y="1000108"/>
              <a:ext cx="1455124" cy="207170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4" name="テキスト ボックス 33"/>
            <p:cNvSpPr txBox="1"/>
            <p:nvPr/>
          </p:nvSpPr>
          <p:spPr>
            <a:xfrm>
              <a:off x="7429520" y="3022406"/>
              <a:ext cx="902811" cy="307777"/>
            </a:xfrm>
            <a:prstGeom prst="rect">
              <a:avLst/>
            </a:prstGeom>
            <a:noFill/>
            <a:scene3d>
              <a:camera prst="orthographicFront"/>
              <a:lightRig rig="threePt" dir="t"/>
            </a:scene3d>
          </p:spPr>
          <p:txBody>
            <a:bodyPr wrap="none">
              <a:spAutoFit/>
            </a:bodyPr>
            <a:lstStyle/>
            <a:p>
              <a:pPr fontAlgn="auto">
                <a:spcBef>
                  <a:spcPts val="0"/>
                </a:spcBef>
                <a:spcAft>
                  <a:spcPts val="0"/>
                </a:spcAft>
                <a:defRPr/>
              </a:pPr>
              <a:r>
                <a:rPr lang="ja-JP" altLang="en-US" sz="1400" dirty="0">
                  <a:latin typeface="HGP創英角ｺﾞｼｯｸUB" pitchFamily="50" charset="-128"/>
                  <a:ea typeface="HGP創英角ｺﾞｼｯｸUB" pitchFamily="50" charset="-128"/>
                </a:rPr>
                <a:t>成仁医院</a:t>
              </a:r>
            </a:p>
          </p:txBody>
        </p:sp>
      </p:grpSp>
      <p:grpSp>
        <p:nvGrpSpPr>
          <p:cNvPr id="4" name="グループ化 37"/>
          <p:cNvGrpSpPr>
            <a:grpSpLocks/>
          </p:cNvGrpSpPr>
          <p:nvPr/>
        </p:nvGrpSpPr>
        <p:grpSpPr bwMode="auto">
          <a:xfrm>
            <a:off x="6677025" y="4489450"/>
            <a:ext cx="2214563" cy="1879600"/>
            <a:chOff x="6643702" y="4357694"/>
            <a:chExt cx="2214578" cy="1879413"/>
          </a:xfrm>
        </p:grpSpPr>
        <p:pic>
          <p:nvPicPr>
            <p:cNvPr id="15370" name="Picture 3" descr="I:\doc\本社\人事\個人用\採用　小杉・野本・樋川・山田・金子セキュリティ\チラシ各種\写真\新しいフォルダー\新しいフォルダー\_MG_0047.JPG"/>
            <p:cNvPicPr>
              <a:picLocks noChangeAspect="1" noChangeArrowheads="1"/>
            </p:cNvPicPr>
            <p:nvPr/>
          </p:nvPicPr>
          <p:blipFill>
            <a:blip r:embed="rId3" cstate="print"/>
            <a:srcRect/>
            <a:stretch>
              <a:fillRect/>
            </a:stretch>
          </p:blipFill>
          <p:spPr bwMode="auto">
            <a:xfrm>
              <a:off x="6643702" y="4357694"/>
              <a:ext cx="2214578" cy="1637419"/>
            </a:xfrm>
            <a:prstGeom prst="rect">
              <a:avLst/>
            </a:prstGeom>
            <a:noFill/>
            <a:ln w="9525">
              <a:noFill/>
              <a:miter lim="800000"/>
              <a:headEnd/>
              <a:tailEnd/>
            </a:ln>
          </p:spPr>
        </p:pic>
        <p:sp>
          <p:nvSpPr>
            <p:cNvPr id="37" name="テキスト ボックス 36"/>
            <p:cNvSpPr txBox="1"/>
            <p:nvPr/>
          </p:nvSpPr>
          <p:spPr>
            <a:xfrm>
              <a:off x="7286644" y="5929330"/>
              <a:ext cx="902811" cy="307777"/>
            </a:xfrm>
            <a:prstGeom prst="rect">
              <a:avLst/>
            </a:prstGeom>
            <a:noFill/>
            <a:scene3d>
              <a:camera prst="orthographicFront"/>
              <a:lightRig rig="threePt" dir="t"/>
            </a:scene3d>
          </p:spPr>
          <p:txBody>
            <a:bodyPr wrap="none">
              <a:spAutoFit/>
            </a:bodyPr>
            <a:lstStyle/>
            <a:p>
              <a:pPr fontAlgn="auto">
                <a:spcBef>
                  <a:spcPts val="0"/>
                </a:spcBef>
                <a:spcAft>
                  <a:spcPts val="0"/>
                </a:spcAft>
                <a:defRPr/>
              </a:pPr>
              <a:r>
                <a:rPr lang="ja-JP" altLang="en-US" sz="1400" dirty="0">
                  <a:latin typeface="HGP創英角ｺﾞｼｯｸUB" pitchFamily="50" charset="-128"/>
                  <a:ea typeface="HGP創英角ｺﾞｼｯｸUB" pitchFamily="50" charset="-128"/>
                </a:rPr>
                <a:t>成仁病院</a:t>
              </a:r>
            </a:p>
          </p:txBody>
        </p:sp>
      </p:grpSp>
    </p:spTree>
    <p:extLst>
      <p:ext uri="{BB962C8B-B14F-4D97-AF65-F5344CB8AC3E}">
        <p14:creationId xmlns="" xmlns:p14="http://schemas.microsoft.com/office/powerpoint/2010/main" val="1752552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6" grpId="0"/>
      <p:bldP spid="85"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16386"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16388" name="テキスト ボックス 34"/>
          <p:cNvSpPr txBox="1">
            <a:spLocks noChangeArrowheads="1"/>
          </p:cNvSpPr>
          <p:nvPr/>
        </p:nvSpPr>
        <p:spPr bwMode="auto">
          <a:xfrm>
            <a:off x="857250" y="1071563"/>
            <a:ext cx="8072438" cy="5662612"/>
          </a:xfrm>
          <a:prstGeom prst="rect">
            <a:avLst/>
          </a:prstGeom>
          <a:noFill/>
          <a:ln w="9525">
            <a:noFill/>
            <a:miter lim="800000"/>
            <a:headEnd/>
            <a:tailEnd/>
          </a:ln>
        </p:spPr>
        <p:txBody>
          <a:bodyPr>
            <a:spAutoFit/>
          </a:bodyPr>
          <a:lstStyle/>
          <a:p>
            <a:r>
              <a:rPr lang="ja-JP" altLang="en-US" sz="2000" dirty="0">
                <a:latin typeface="HGP創英角ｺﾞｼｯｸUB" pitchFamily="50" charset="-128"/>
                <a:ea typeface="HGP創英角ｺﾞｼｯｸUB" pitchFamily="50" charset="-128"/>
              </a:rPr>
              <a:t>①</a:t>
            </a:r>
            <a:r>
              <a:rPr lang="ja-JP" altLang="en-US" sz="2000" dirty="0">
                <a:solidFill>
                  <a:srgbClr val="990033"/>
                </a:solidFill>
                <a:latin typeface="HGP創英角ｺﾞｼｯｸUB" pitchFamily="50" charset="-128"/>
                <a:ea typeface="HGP創英角ｺﾞｼｯｸUB" pitchFamily="50" charset="-128"/>
              </a:rPr>
              <a:t>訪問診療・往診　</a:t>
            </a:r>
            <a:r>
              <a:rPr lang="ja-JP" altLang="en-US" sz="2000" dirty="0">
                <a:latin typeface="HGP創英角ｺﾞｼｯｸUB" pitchFamily="50" charset="-128"/>
                <a:ea typeface="HGP創英角ｺﾞｼｯｸUB" pitchFamily="50" charset="-128"/>
              </a:rPr>
              <a:t>（成仁医院）</a:t>
            </a:r>
            <a:endParaRPr lang="en-US" altLang="ja-JP" sz="2000" dirty="0">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solidFill>
                  <a:srgbClr val="990033"/>
                </a:solidFill>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「通院できない」という方を対象に、専門医がご自宅へ診療に伺う</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サービス。ときには往診から直接入院につながるケースも少なくない。 </a:t>
            </a:r>
          </a:p>
          <a:p>
            <a:r>
              <a:rPr lang="ja-JP" altLang="en-US" sz="1400" dirty="0">
                <a:latin typeface="HGP創英角ｺﾞｼｯｸUB" pitchFamily="50" charset="-128"/>
                <a:ea typeface="HGP創英角ｺﾞｼｯｸUB" pitchFamily="50" charset="-128"/>
              </a:rPr>
              <a:t>　　往診には専門の医師とともに、予定管理・日常の生活面・服薬指導など</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行う専門</a:t>
            </a:r>
            <a:r>
              <a:rPr lang="ja-JP" altLang="en-US" sz="1400" dirty="0" smtClean="0">
                <a:latin typeface="HGP創英角ｺﾞｼｯｸUB" pitchFamily="50" charset="-128"/>
                <a:ea typeface="HGP創英角ｺﾞｼｯｸUB" pitchFamily="50" charset="-128"/>
              </a:rPr>
              <a:t>の薬剤師</a:t>
            </a:r>
            <a:r>
              <a:rPr lang="ja-JP" altLang="en-US" sz="1400" dirty="0">
                <a:latin typeface="HGP創英角ｺﾞｼｯｸUB" pitchFamily="50" charset="-128"/>
                <a:ea typeface="HGP創英角ｺﾞｼｯｸUB" pitchFamily="50" charset="-128"/>
              </a:rPr>
              <a:t>が同行している。</a:t>
            </a:r>
            <a:endParaRPr lang="en-US" altLang="ja-JP" sz="1400" dirty="0">
              <a:latin typeface="HGP創英角ｺﾞｼｯｸUB" pitchFamily="50" charset="-128"/>
              <a:ea typeface="HGP創英角ｺﾞｼｯｸUB" pitchFamily="50" charset="-128"/>
            </a:endParaRPr>
          </a:p>
          <a:p>
            <a:r>
              <a:rPr lang="ja-JP" altLang="en-US" sz="800" dirty="0">
                <a:latin typeface="HGP創英角ｺﾞｼｯｸUB" pitchFamily="50" charset="-128"/>
                <a:ea typeface="HGP創英角ｺﾞｼｯｸUB" pitchFamily="50" charset="-128"/>
              </a:rPr>
              <a:t>　　</a:t>
            </a:r>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往診登録患者数 </a:t>
            </a:r>
            <a:r>
              <a:rPr lang="ja-JP" altLang="en-US" sz="1400" dirty="0" smtClean="0">
                <a:latin typeface="HGP創英角ｺﾞｼｯｸUB" pitchFamily="50" charset="-128"/>
                <a:ea typeface="HGP創英角ｺﾞｼｯｸUB" pitchFamily="50" charset="-128"/>
              </a:rPr>
              <a:t>約</a:t>
            </a:r>
            <a:r>
              <a:rPr lang="en-US" altLang="ja-JP" sz="1400" dirty="0" smtClean="0">
                <a:latin typeface="HGP創英角ｺﾞｼｯｸUB" pitchFamily="50" charset="-128"/>
                <a:ea typeface="HGP創英角ｺﾞｼｯｸUB" pitchFamily="50" charset="-128"/>
              </a:rPr>
              <a:t>250</a:t>
            </a:r>
            <a:r>
              <a:rPr lang="ja-JP" altLang="en-US" sz="1400" dirty="0" smtClean="0">
                <a:latin typeface="HGP創英角ｺﾞｼｯｸUB" pitchFamily="50" charset="-128"/>
                <a:ea typeface="HGP創英角ｺﾞｼｯｸUB" pitchFamily="50" charset="-128"/>
              </a:rPr>
              <a:t>名</a:t>
            </a:r>
            <a:r>
              <a:rPr lang="ja-JP" altLang="en-US" sz="1400" dirty="0">
                <a:latin typeface="HGP創英角ｺﾞｼｯｸUB" pitchFamily="50" charset="-128"/>
                <a:ea typeface="HGP創英角ｺﾞｼｯｸUB" pitchFamily="50" charset="-128"/>
              </a:rPr>
              <a:t>、月平均 </a:t>
            </a:r>
            <a:r>
              <a:rPr lang="ja-JP" altLang="en-US" sz="1400" dirty="0" smtClean="0">
                <a:latin typeface="HGP創英角ｺﾞｼｯｸUB" pitchFamily="50" charset="-128"/>
                <a:ea typeface="HGP創英角ｺﾞｼｯｸUB" pitchFamily="50" charset="-128"/>
              </a:rPr>
              <a:t>約</a:t>
            </a:r>
            <a:r>
              <a:rPr lang="en-US" altLang="ja-JP" sz="1400" dirty="0" smtClean="0">
                <a:latin typeface="HGP創英角ｺﾞｼｯｸUB" pitchFamily="50" charset="-128"/>
                <a:ea typeface="HGP創英角ｺﾞｼｯｸUB" pitchFamily="50" charset="-128"/>
              </a:rPr>
              <a:t>450</a:t>
            </a:r>
            <a:r>
              <a:rPr lang="ja-JP" altLang="en-US" sz="1400" dirty="0">
                <a:latin typeface="HGP創英角ｺﾞｼｯｸUB" pitchFamily="50" charset="-128"/>
                <a:ea typeface="HGP創英角ｺﾞｼｯｸUB" pitchFamily="50" charset="-128"/>
              </a:rPr>
              <a:t>件　（平成</a:t>
            </a:r>
            <a:r>
              <a:rPr lang="ja-JP" altLang="en-US" sz="1400" dirty="0" smtClean="0">
                <a:latin typeface="HGP創英角ｺﾞｼｯｸUB" pitchFamily="50" charset="-128"/>
                <a:ea typeface="HGP創英角ｺﾞｼｯｸUB" pitchFamily="50" charset="-128"/>
              </a:rPr>
              <a:t>２５年４月</a:t>
            </a:r>
            <a:r>
              <a:rPr lang="ja-JP" altLang="en-US" sz="1400" dirty="0">
                <a:latin typeface="HGP創英角ｺﾞｼｯｸUB" pitchFamily="50" charset="-128"/>
                <a:ea typeface="HGP創英角ｺﾞｼｯｸUB" pitchFamily="50" charset="-128"/>
              </a:rPr>
              <a:t>現在）</a:t>
            </a:r>
            <a:endParaRPr lang="en-US" altLang="ja-JP" sz="1400" dirty="0">
              <a:latin typeface="HGP創英角ｺﾞｼｯｸUB" pitchFamily="50" charset="-128"/>
              <a:ea typeface="HGP創英角ｺﾞｼｯｸUB" pitchFamily="50" charset="-128"/>
            </a:endParaRPr>
          </a:p>
          <a:p>
            <a:r>
              <a:rPr lang="ja-JP" altLang="en-US" sz="800" dirty="0">
                <a:solidFill>
                  <a:srgbClr val="990033"/>
                </a:solidFill>
                <a:latin typeface="HGP創英角ｺﾞｼｯｸUB" pitchFamily="50" charset="-128"/>
                <a:ea typeface="HGP創英角ｺﾞｼｯｸUB" pitchFamily="50" charset="-128"/>
              </a:rPr>
              <a:t>　　</a:t>
            </a:r>
            <a:endParaRPr lang="en-US" altLang="ja-JP" sz="800" dirty="0">
              <a:solidFill>
                <a:srgbClr val="990033"/>
              </a:solidFill>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②</a:t>
            </a:r>
            <a:r>
              <a:rPr lang="ja-JP" altLang="en-US" sz="2000" dirty="0">
                <a:solidFill>
                  <a:srgbClr val="990033"/>
                </a:solidFill>
                <a:latin typeface="HGP創英角ｺﾞｼｯｸUB" pitchFamily="50" charset="-128"/>
                <a:ea typeface="HGP創英角ｺﾞｼｯｸUB" pitchFamily="50" charset="-128"/>
              </a:rPr>
              <a:t>精神科デイケア　</a:t>
            </a:r>
            <a:r>
              <a:rPr lang="ja-JP" altLang="en-US" sz="2000" dirty="0">
                <a:latin typeface="HGP創英角ｺﾞｼｯｸUB" pitchFamily="50" charset="-128"/>
                <a:ea typeface="HGP創英角ｺﾞｼｯｸUB" pitchFamily="50" charset="-128"/>
              </a:rPr>
              <a:t>（成仁医院３Ｆ）</a:t>
            </a:r>
            <a:endParaRPr lang="en-US" altLang="ja-JP" sz="2000" dirty="0">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solidFill>
                  <a:srgbClr val="990033"/>
                </a:solidFill>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成仁医院の柱のひとつとして平成７年にスタートした</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精神科専門デイケア・デイナイトケア。</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幅広い年齢の方々を対象としており、医師・作業療法士・</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看護師らと連携し、社会復帰に向けた各種プログラムを実践。</a:t>
            </a:r>
            <a:endParaRPr lang="en-US" altLang="ja-JP" sz="800" dirty="0">
              <a:latin typeface="HGP創英角ｺﾞｼｯｸUB" pitchFamily="50" charset="-128"/>
              <a:ea typeface="HGP創英角ｺﾞｼｯｸUB" pitchFamily="50" charset="-128"/>
            </a:endParaRPr>
          </a:p>
          <a:p>
            <a:r>
              <a:rPr lang="ja-JP" altLang="en-US" sz="800" dirty="0">
                <a:solidFill>
                  <a:srgbClr val="990033"/>
                </a:solidFill>
                <a:latin typeface="HGP創英角ｺﾞｼｯｸUB" pitchFamily="50" charset="-128"/>
                <a:ea typeface="HGP創英角ｺﾞｼｯｸUB" pitchFamily="50" charset="-128"/>
              </a:rPr>
              <a:t>　　</a:t>
            </a:r>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solidFill>
                  <a:srgbClr val="990033"/>
                </a:solidFill>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登録人数 ６８名、１日平均 約４０名（平成</a:t>
            </a:r>
            <a:r>
              <a:rPr lang="ja-JP" altLang="en-US" sz="1400" dirty="0" smtClean="0">
                <a:latin typeface="HGP創英角ｺﾞｼｯｸUB" pitchFamily="50" charset="-128"/>
                <a:ea typeface="HGP創英角ｺﾞｼｯｸUB" pitchFamily="50" charset="-128"/>
              </a:rPr>
              <a:t>２５年</a:t>
            </a:r>
            <a:r>
              <a:rPr lang="ja-JP" altLang="en-US" sz="1400" dirty="0">
                <a:latin typeface="HGP創英角ｺﾞｼｯｸUB" pitchFamily="50" charset="-128"/>
                <a:ea typeface="HGP創英角ｺﾞｼｯｸUB" pitchFamily="50" charset="-128"/>
              </a:rPr>
              <a:t>４月現在）</a:t>
            </a:r>
            <a:endParaRPr lang="en-US" altLang="ja-JP" sz="1400" dirty="0">
              <a:solidFill>
                <a:srgbClr val="990033"/>
              </a:solidFill>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③</a:t>
            </a:r>
            <a:r>
              <a:rPr lang="ja-JP" altLang="en-US" sz="2000" dirty="0">
                <a:solidFill>
                  <a:srgbClr val="990033"/>
                </a:solidFill>
                <a:latin typeface="HGP創英角ｺﾞｼｯｸUB" pitchFamily="50" charset="-128"/>
                <a:ea typeface="HGP創英角ｺﾞｼｯｸUB" pitchFamily="50" charset="-128"/>
              </a:rPr>
              <a:t>重度認知症デイケア　</a:t>
            </a:r>
            <a:r>
              <a:rPr lang="ja-JP" altLang="en-US" sz="2000" dirty="0">
                <a:latin typeface="HGP創英角ｺﾞｼｯｸUB" pitchFamily="50" charset="-128"/>
                <a:ea typeface="HGP創英角ｺﾞｼｯｸUB" pitchFamily="50" charset="-128"/>
              </a:rPr>
              <a:t>（成仁医院２・４Ｆ）</a:t>
            </a:r>
            <a:endParaRPr lang="en-US" altLang="ja-JP" sz="2000" dirty="0">
              <a:latin typeface="HGP創英角ｺﾞｼｯｸUB" pitchFamily="50" charset="-128"/>
              <a:ea typeface="HGP創英角ｺﾞｼｯｸUB" pitchFamily="50" charset="-128"/>
            </a:endParaRPr>
          </a:p>
          <a:p>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平成７年に東京初の「重度認知症デイケア」の認可を受け、</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サービスが誕生。</a:t>
            </a:r>
            <a:br>
              <a:rPr lang="ja-JP" altLang="en-US" sz="1400" dirty="0">
                <a:latin typeface="HGP創英角ｺﾞｼｯｸUB" pitchFamily="50" charset="-128"/>
                <a:ea typeface="HGP創英角ｺﾞｼｯｸUB" pitchFamily="50" charset="-128"/>
              </a:rPr>
            </a:br>
            <a:r>
              <a:rPr lang="ja-JP" altLang="en-US" sz="1400" dirty="0">
                <a:latin typeface="HGP創英角ｺﾞｼｯｸUB" pitchFamily="50" charset="-128"/>
                <a:ea typeface="HGP創英角ｺﾞｼｯｸUB" pitchFamily="50" charset="-128"/>
              </a:rPr>
              <a:t>　　地域に密着した地道な努力の積み重ねにより</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徐々に利用者が増え続け、今では２００名を超える。</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医師・作業療法士と連携を取りながらリハビリを行っていく。</a:t>
            </a:r>
            <a:endParaRPr lang="en-US" altLang="ja-JP" sz="1400" dirty="0">
              <a:latin typeface="HGP創英角ｺﾞｼｯｸUB" pitchFamily="50" charset="-128"/>
              <a:ea typeface="HGP創英角ｺﾞｼｯｸUB" pitchFamily="50" charset="-128"/>
            </a:endParaRPr>
          </a:p>
          <a:p>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登録人数 ２４０名、１日平均 約７０名（平成</a:t>
            </a:r>
            <a:r>
              <a:rPr lang="ja-JP" altLang="en-US" sz="1400" dirty="0" smtClean="0">
                <a:latin typeface="HGP創英角ｺﾞｼｯｸUB" pitchFamily="50" charset="-128"/>
                <a:ea typeface="HGP創英角ｺﾞｼｯｸUB" pitchFamily="50" charset="-128"/>
              </a:rPr>
              <a:t>２５年</a:t>
            </a:r>
            <a:r>
              <a:rPr lang="ja-JP" altLang="en-US" sz="1400" dirty="0">
                <a:latin typeface="HGP創英角ｺﾞｼｯｸUB" pitchFamily="50" charset="-128"/>
                <a:ea typeface="HGP創英角ｺﾞｼｯｸUB" pitchFamily="50" charset="-128"/>
              </a:rPr>
              <a:t>４月現在）</a:t>
            </a:r>
            <a:endParaRPr lang="en-US" altLang="ja-JP" sz="1400" dirty="0">
              <a:latin typeface="HGP創英角ｺﾞｼｯｸUB" pitchFamily="50" charset="-128"/>
              <a:ea typeface="HGP創英角ｺﾞｼｯｸUB" pitchFamily="50" charset="-128"/>
            </a:endParaRPr>
          </a:p>
        </p:txBody>
      </p:sp>
      <p:pic>
        <p:nvPicPr>
          <p:cNvPr id="16389" name="Picture 1" descr="I:\doc\本社\人事\業務\HP用写真\03_HPに入れ込む画像集(大面選定)\本院SD(田村さん提供)\SANY0055.JPG"/>
          <p:cNvPicPr>
            <a:picLocks noChangeAspect="1" noChangeArrowheads="1"/>
          </p:cNvPicPr>
          <p:nvPr/>
        </p:nvPicPr>
        <p:blipFill>
          <a:blip r:embed="rId2" cstate="print"/>
          <a:srcRect/>
          <a:stretch>
            <a:fillRect/>
          </a:stretch>
        </p:blipFill>
        <p:spPr bwMode="auto">
          <a:xfrm>
            <a:off x="6643688" y="3008313"/>
            <a:ext cx="2181225" cy="1635125"/>
          </a:xfrm>
          <a:prstGeom prst="rect">
            <a:avLst/>
          </a:prstGeom>
          <a:noFill/>
          <a:ln w="9525">
            <a:noFill/>
            <a:miter lim="800000"/>
            <a:headEnd/>
            <a:tailEnd/>
          </a:ln>
        </p:spPr>
      </p:pic>
      <p:pic>
        <p:nvPicPr>
          <p:cNvPr id="16390" name="Picture 3" descr="http://www.seijin.org/image.php?width=750&amp;height=440&amp;image=/images/b5520b1f6a7e08b6aaf2048802ad1d19.JPG"/>
          <p:cNvPicPr>
            <a:picLocks noChangeAspect="1" noChangeArrowheads="1"/>
          </p:cNvPicPr>
          <p:nvPr/>
        </p:nvPicPr>
        <p:blipFill>
          <a:blip r:embed="rId3" cstate="print"/>
          <a:srcRect/>
          <a:stretch>
            <a:fillRect/>
          </a:stretch>
        </p:blipFill>
        <p:spPr bwMode="auto">
          <a:xfrm>
            <a:off x="6643688" y="4908550"/>
            <a:ext cx="2193925" cy="1644650"/>
          </a:xfrm>
          <a:prstGeom prst="rect">
            <a:avLst/>
          </a:prstGeom>
          <a:noFill/>
          <a:ln w="9525">
            <a:noFill/>
            <a:miter lim="800000"/>
            <a:headEnd/>
            <a:tailEnd/>
          </a:ln>
        </p:spPr>
      </p:pic>
      <p:pic>
        <p:nvPicPr>
          <p:cNvPr id="34" name="Picture 3" descr="C:\Users\cyamada\AppData\Local\Microsoft\Windows\Temporary Internet Files\Content.Outlook\CHYMAZDR\_MG_0392.JPG"/>
          <p:cNvPicPr>
            <a:picLocks noChangeAspect="1" noChangeArrowheads="1"/>
          </p:cNvPicPr>
          <p:nvPr/>
        </p:nvPicPr>
        <p:blipFill>
          <a:blip r:embed="rId4" cstate="print"/>
          <a:srcRect/>
          <a:stretch>
            <a:fillRect/>
          </a:stretch>
        </p:blipFill>
        <p:spPr bwMode="auto">
          <a:xfrm>
            <a:off x="6660232" y="1124744"/>
            <a:ext cx="2196751" cy="1656183"/>
          </a:xfrm>
          <a:prstGeom prst="rect">
            <a:avLst/>
          </a:prstGeom>
          <a:noFill/>
        </p:spPr>
      </p:pic>
    </p:spTree>
    <p:extLst>
      <p:ext uri="{BB962C8B-B14F-4D97-AF65-F5344CB8AC3E}">
        <p14:creationId xmlns="" xmlns:p14="http://schemas.microsoft.com/office/powerpoint/2010/main" val="487807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17410"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1741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ja-JP" altLang="ja-JP"/>
              <a:t/>
            </a:r>
            <a:br>
              <a:rPr lang="ja-JP" altLang="ja-JP"/>
            </a:br>
            <a:endParaRPr lang="ja-JP" altLang="ja-JP"/>
          </a:p>
        </p:txBody>
      </p:sp>
      <p:sp>
        <p:nvSpPr>
          <p:cNvPr id="17413" name="テキスト ボックス 36"/>
          <p:cNvSpPr txBox="1">
            <a:spLocks noChangeArrowheads="1"/>
          </p:cNvSpPr>
          <p:nvPr/>
        </p:nvSpPr>
        <p:spPr bwMode="auto">
          <a:xfrm>
            <a:off x="857250" y="1074738"/>
            <a:ext cx="8072438" cy="5046662"/>
          </a:xfrm>
          <a:prstGeom prst="rect">
            <a:avLst/>
          </a:prstGeom>
          <a:noFill/>
          <a:ln w="9525">
            <a:noFill/>
            <a:miter lim="800000"/>
            <a:headEnd/>
            <a:tailEnd/>
          </a:ln>
        </p:spPr>
        <p:txBody>
          <a:bodyPr>
            <a:spAutoFit/>
          </a:bodyPr>
          <a:lstStyle/>
          <a:p>
            <a:r>
              <a:rPr lang="ja-JP" altLang="en-US" sz="2000" dirty="0">
                <a:latin typeface="HGP創英角ｺﾞｼｯｸUB" pitchFamily="50" charset="-128"/>
                <a:ea typeface="HGP創英角ｺﾞｼｯｸUB" pitchFamily="50" charset="-128"/>
              </a:rPr>
              <a:t>④</a:t>
            </a:r>
            <a:r>
              <a:rPr lang="ja-JP" altLang="en-US" sz="2000" dirty="0">
                <a:solidFill>
                  <a:srgbClr val="990033"/>
                </a:solidFill>
                <a:latin typeface="HGP創英角ｺﾞｼｯｸUB" pitchFamily="50" charset="-128"/>
                <a:ea typeface="HGP創英角ｺﾞｼｯｸUB" pitchFamily="50" charset="-128"/>
              </a:rPr>
              <a:t>亀有訪問看護ステーション　</a:t>
            </a:r>
            <a:r>
              <a:rPr lang="ja-JP" altLang="en-US" sz="2000" dirty="0">
                <a:latin typeface="HGP創英角ｺﾞｼｯｸUB" pitchFamily="50" charset="-128"/>
                <a:ea typeface="HGP創英角ｺﾞｼｯｸUB" pitchFamily="50" charset="-128"/>
              </a:rPr>
              <a:t>（成仁ビル）</a:t>
            </a:r>
          </a:p>
          <a:p>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全国でも珍しい精神科専門の訪問看護ステーション。</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心の悩みや認知症でお困りの方のお宅を定期的に訪問して、</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お話を伺い、医療的アドバイスや治療のお手伝い、リハビリなどを行う。</a:t>
            </a:r>
            <a:br>
              <a:rPr lang="ja-JP" altLang="en-US" sz="1400" dirty="0">
                <a:latin typeface="HGP創英角ｺﾞｼｯｸUB" pitchFamily="50" charset="-128"/>
                <a:ea typeface="HGP創英角ｺﾞｼｯｸUB" pitchFamily="50" charset="-128"/>
              </a:rPr>
            </a:br>
            <a:r>
              <a:rPr lang="ja-JP" altLang="en-US" sz="1400" dirty="0">
                <a:latin typeface="HGP創英角ｺﾞｼｯｸUB" pitchFamily="50" charset="-128"/>
                <a:ea typeface="HGP創英角ｺﾞｼｯｸUB" pitchFamily="50" charset="-128"/>
              </a:rPr>
              <a:t>　　地域の医療機関、保健所などとも密に連携し、訪問看護ステーション</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ならではの手厚いサービスを提供。</a:t>
            </a:r>
            <a:endParaRPr lang="en-US" altLang="ja-JP" sz="1400" dirty="0">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登録患者数 約１８０名、月平均 約７４０件　（</a:t>
            </a:r>
            <a:r>
              <a:rPr lang="ja-JP" altLang="en-US" sz="1400" dirty="0" smtClean="0">
                <a:latin typeface="HGP創英角ｺﾞｼｯｸUB" pitchFamily="50" charset="-128"/>
                <a:ea typeface="HGP創英角ｺﾞｼｯｸUB" pitchFamily="50" charset="-128"/>
              </a:rPr>
              <a:t>平成２５年</a:t>
            </a:r>
            <a:r>
              <a:rPr lang="ja-JP" altLang="en-US" sz="1400" dirty="0">
                <a:latin typeface="HGP創英角ｺﾞｼｯｸUB" pitchFamily="50" charset="-128"/>
                <a:ea typeface="HGP創英角ｺﾞｼｯｸUB" pitchFamily="50" charset="-128"/>
              </a:rPr>
              <a:t>４月現在）</a:t>
            </a:r>
            <a:endParaRPr lang="en-US" altLang="ja-JP" sz="1400" dirty="0">
              <a:solidFill>
                <a:srgbClr val="990033"/>
              </a:solidFill>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⑤</a:t>
            </a:r>
            <a:r>
              <a:rPr lang="ja-JP" altLang="en-US" sz="2000" dirty="0">
                <a:solidFill>
                  <a:srgbClr val="990033"/>
                </a:solidFill>
                <a:latin typeface="HGP創英角ｺﾞｼｯｸUB" pitchFamily="50" charset="-128"/>
                <a:ea typeface="HGP創英角ｺﾞｼｯｸUB" pitchFamily="50" charset="-128"/>
              </a:rPr>
              <a:t>地域包括支援センター　</a:t>
            </a:r>
            <a:r>
              <a:rPr lang="ja-JP" altLang="en-US" sz="2000" dirty="0">
                <a:latin typeface="HGP創英角ｺﾞｼｯｸUB" pitchFamily="50" charset="-128"/>
                <a:ea typeface="HGP創英角ｺﾞｼｯｸUB" pitchFamily="50" charset="-128"/>
              </a:rPr>
              <a:t>（成仁ビル）</a:t>
            </a:r>
            <a:endParaRPr lang="en-US" altLang="ja-JP" sz="2000" dirty="0">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solidFill>
                  <a:srgbClr val="990033"/>
                </a:solidFill>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高齢者・認知症を対象に、介護保険や各種介護サービスの</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利用のサポート、介護予防マネジメントなどを総合的に行う。</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保健師、主任ケアマネジャー、社会福祉士などが置かれ、</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専門性を生かして相互連携しながら業務にあたる。</a:t>
            </a:r>
            <a:endParaRPr lang="en-US" altLang="ja-JP" sz="1400" dirty="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endParaRPr lang="en-US" altLang="ja-JP" sz="1400" dirty="0">
              <a:latin typeface="HGP創英角ｺﾞｼｯｸUB" pitchFamily="50" charset="-128"/>
              <a:ea typeface="HGP創英角ｺﾞｼｯｸUB" pitchFamily="50" charset="-128"/>
            </a:endParaRPr>
          </a:p>
          <a:p>
            <a:r>
              <a:rPr lang="ja-JP" altLang="en-US" sz="2000" dirty="0">
                <a:latin typeface="HGP創英角ｺﾞｼｯｸUB" pitchFamily="50" charset="-128"/>
                <a:ea typeface="HGP創英角ｺﾞｼｯｸUB" pitchFamily="50" charset="-128"/>
              </a:rPr>
              <a:t>⑥</a:t>
            </a:r>
            <a:r>
              <a:rPr lang="ja-JP" altLang="en-US" sz="2000" dirty="0">
                <a:solidFill>
                  <a:srgbClr val="990033"/>
                </a:solidFill>
                <a:latin typeface="HGP創英角ｺﾞｼｯｸUB" pitchFamily="50" charset="-128"/>
                <a:ea typeface="HGP創英角ｺﾞｼｯｸUB" pitchFamily="50" charset="-128"/>
              </a:rPr>
              <a:t>成仁居宅介護支援事業所　</a:t>
            </a:r>
            <a:r>
              <a:rPr lang="ja-JP" altLang="en-US" sz="2000" dirty="0">
                <a:latin typeface="HGP創英角ｺﾞｼｯｸUB" pitchFamily="50" charset="-128"/>
                <a:ea typeface="HGP創英角ｺﾞｼｯｸUB" pitchFamily="50" charset="-128"/>
              </a:rPr>
              <a:t>（成仁ビル）</a:t>
            </a:r>
            <a:endParaRPr lang="en-US" altLang="ja-JP" sz="2000" dirty="0">
              <a:latin typeface="HGP創英角ｺﾞｼｯｸUB" pitchFamily="50" charset="-128"/>
              <a:ea typeface="HGP創英角ｺﾞｼｯｸUB" pitchFamily="50" charset="-128"/>
            </a:endParaRPr>
          </a:p>
          <a:p>
            <a:endParaRPr lang="en-US" altLang="ja-JP" sz="800" dirty="0">
              <a:solidFill>
                <a:srgbClr val="990033"/>
              </a:solidFill>
              <a:latin typeface="HGP創英角ｺﾞｼｯｸUB" pitchFamily="50" charset="-128"/>
              <a:ea typeface="HGP創英角ｺﾞｼｯｸUB" pitchFamily="50" charset="-128"/>
            </a:endParaRPr>
          </a:p>
          <a:p>
            <a:r>
              <a:rPr lang="ja-JP" altLang="en-US" sz="1400" dirty="0">
                <a:solidFill>
                  <a:srgbClr val="990033"/>
                </a:solidFill>
                <a:latin typeface="HGP創英角ｺﾞｼｯｸUB" pitchFamily="50" charset="-128"/>
                <a:ea typeface="HGP創英角ｺﾞｼｯｸUB" pitchFamily="50" charset="-128"/>
              </a:rPr>
              <a:t>　　</a:t>
            </a:r>
            <a:r>
              <a:rPr lang="ja-JP" altLang="en-US" sz="1400" dirty="0">
                <a:latin typeface="HGP創英角ｺﾞｼｯｸUB" pitchFamily="50" charset="-128"/>
                <a:ea typeface="HGP創英角ｺﾞｼｯｸUB" pitchFamily="50" charset="-128"/>
              </a:rPr>
              <a:t>介護認定申請、更新手続きなどの申請代行を行う。</a:t>
            </a:r>
            <a:br>
              <a:rPr lang="ja-JP" altLang="en-US" sz="1400" dirty="0">
                <a:latin typeface="HGP創英角ｺﾞｼｯｸUB" pitchFamily="50" charset="-128"/>
                <a:ea typeface="HGP創英角ｺﾞｼｯｸUB" pitchFamily="50" charset="-128"/>
              </a:rPr>
            </a:br>
            <a:r>
              <a:rPr lang="ja-JP" altLang="en-US" sz="1400" dirty="0">
                <a:latin typeface="HGP創英角ｺﾞｼｯｸUB" pitchFamily="50" charset="-128"/>
                <a:ea typeface="HGP創英角ｺﾞｼｯｸUB" pitchFamily="50" charset="-128"/>
              </a:rPr>
              <a:t>　　また、介護支援専門員（ケアマネジャー）が、介護が必要な方の</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心身の状態などに応じた介護サービス計画（ケアプラン）を作成する。</a:t>
            </a:r>
            <a:endParaRPr lang="en-US" altLang="ja-JP" sz="1400" dirty="0">
              <a:latin typeface="HGP創英角ｺﾞｼｯｸUB" pitchFamily="50" charset="-128"/>
              <a:ea typeface="HGP創英角ｺﾞｼｯｸUB" pitchFamily="50" charset="-128"/>
            </a:endParaRPr>
          </a:p>
        </p:txBody>
      </p:sp>
      <p:pic>
        <p:nvPicPr>
          <p:cNvPr id="17414" name="Picture 2" descr="I:\doc\本社\人事\業務\HP用写真\03_HPに入れ込む画像集(大面選定)\訪問看護\画像 021.jpg"/>
          <p:cNvPicPr>
            <a:picLocks noChangeAspect="1" noChangeArrowheads="1"/>
          </p:cNvPicPr>
          <p:nvPr/>
        </p:nvPicPr>
        <p:blipFill>
          <a:blip r:embed="rId2" cstate="print"/>
          <a:srcRect/>
          <a:stretch>
            <a:fillRect/>
          </a:stretch>
        </p:blipFill>
        <p:spPr bwMode="auto">
          <a:xfrm>
            <a:off x="6500813" y="1143000"/>
            <a:ext cx="2428875" cy="1928813"/>
          </a:xfrm>
          <a:prstGeom prst="rect">
            <a:avLst/>
          </a:prstGeom>
          <a:noFill/>
          <a:ln w="9525">
            <a:noFill/>
            <a:miter lim="800000"/>
            <a:headEnd/>
            <a:tailEnd/>
          </a:ln>
        </p:spPr>
      </p:pic>
      <p:pic>
        <p:nvPicPr>
          <p:cNvPr id="17415" name="Picture 4" descr="http://www.seijin.org/image.php?width=750&amp;height=440&amp;image=/images/bb6cff2a4b74becdae4e3dd56123cd45.JPG"/>
          <p:cNvPicPr>
            <a:picLocks noChangeAspect="1" noChangeArrowheads="1"/>
          </p:cNvPicPr>
          <p:nvPr/>
        </p:nvPicPr>
        <p:blipFill>
          <a:blip r:embed="rId3" cstate="print"/>
          <a:srcRect/>
          <a:stretch>
            <a:fillRect/>
          </a:stretch>
        </p:blipFill>
        <p:spPr bwMode="auto">
          <a:xfrm>
            <a:off x="6500813" y="3786188"/>
            <a:ext cx="2406650" cy="1857375"/>
          </a:xfrm>
          <a:prstGeom prst="rect">
            <a:avLst/>
          </a:prstGeom>
          <a:noFill/>
          <a:ln w="9525">
            <a:noFill/>
            <a:miter lim="800000"/>
            <a:headEnd/>
            <a:tailEnd/>
          </a:ln>
        </p:spPr>
      </p:pic>
    </p:spTree>
    <p:extLst>
      <p:ext uri="{BB962C8B-B14F-4D97-AF65-F5344CB8AC3E}">
        <p14:creationId xmlns="" xmlns:p14="http://schemas.microsoft.com/office/powerpoint/2010/main" val="11389458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18434"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18436" name="テキスト ボックス 34"/>
          <p:cNvSpPr txBox="1">
            <a:spLocks noChangeArrowheads="1"/>
          </p:cNvSpPr>
          <p:nvPr/>
        </p:nvSpPr>
        <p:spPr bwMode="auto">
          <a:xfrm>
            <a:off x="857250" y="1074738"/>
            <a:ext cx="8072438" cy="2462212"/>
          </a:xfrm>
          <a:prstGeom prst="rect">
            <a:avLst/>
          </a:prstGeom>
          <a:noFill/>
          <a:ln w="9525">
            <a:noFill/>
            <a:miter lim="800000"/>
            <a:headEnd/>
            <a:tailEnd/>
          </a:ln>
        </p:spPr>
        <p:txBody>
          <a:bodyPr>
            <a:spAutoFit/>
          </a:bodyPr>
          <a:lstStyle/>
          <a:p>
            <a:r>
              <a:rPr lang="ja-JP" altLang="en-US" sz="2000">
                <a:latin typeface="HGP創英角ｺﾞｼｯｸUB" pitchFamily="50" charset="-128"/>
                <a:ea typeface="HGP創英角ｺﾞｼｯｸUB" pitchFamily="50" charset="-128"/>
              </a:rPr>
              <a:t>⑦</a:t>
            </a:r>
            <a:r>
              <a:rPr lang="ja-JP" altLang="en-US" sz="2000">
                <a:solidFill>
                  <a:srgbClr val="990033"/>
                </a:solidFill>
                <a:latin typeface="HGP創英角ｺﾞｼｯｸUB" pitchFamily="50" charset="-128"/>
                <a:ea typeface="HGP創英角ｺﾞｼｯｸUB" pitchFamily="50" charset="-128"/>
              </a:rPr>
              <a:t>成仁介護老人保健施設</a:t>
            </a:r>
            <a:endParaRPr lang="en-US" altLang="ja-JP" sz="2000">
              <a:latin typeface="HGP創英角ｺﾞｼｯｸUB" pitchFamily="50" charset="-128"/>
              <a:ea typeface="HGP創英角ｺﾞｼｯｸUB" pitchFamily="50" charset="-128"/>
            </a:endParaRPr>
          </a:p>
          <a:p>
            <a:endParaRPr lang="en-US" altLang="ja-JP" sz="800">
              <a:solidFill>
                <a:srgbClr val="990033"/>
              </a:solidFill>
              <a:latin typeface="HGP創英角ｺﾞｼｯｸUB" pitchFamily="50" charset="-128"/>
              <a:ea typeface="HGP創英角ｺﾞｼｯｸUB" pitchFamily="50" charset="-128"/>
            </a:endParaRPr>
          </a:p>
          <a:p>
            <a:r>
              <a:rPr lang="ja-JP" altLang="en-US" sz="1400">
                <a:solidFill>
                  <a:srgbClr val="990033"/>
                </a:solidFill>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全国でも数少ない「認知症専門」の介護老人保健施設です。</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　　精神科医療専門の医療法人社団 成仁を母体として、</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認知症をもつお年寄りに、専門施設にしか</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できない正しい医療と介護を提供。　　　　　　</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病床数　９５床　（ほぼ１００％で稼働）</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a:t>
            </a:r>
            <a:r>
              <a:rPr lang="ja-JP" altLang="en-US" sz="1400">
                <a:latin typeface="Calibri" pitchFamily="34" charset="0"/>
              </a:rPr>
              <a:t/>
            </a:r>
            <a:br>
              <a:rPr lang="ja-JP" altLang="en-US" sz="1400">
                <a:latin typeface="Calibri" pitchFamily="34" charset="0"/>
              </a:rPr>
            </a:br>
            <a:endParaRPr lang="en-US" altLang="ja-JP" sz="1400">
              <a:solidFill>
                <a:srgbClr val="990033"/>
              </a:solidFill>
              <a:latin typeface="HGP創英角ｺﾞｼｯｸUB" pitchFamily="50" charset="-128"/>
              <a:ea typeface="HGP創英角ｺﾞｼｯｸUB" pitchFamily="50" charset="-128"/>
            </a:endParaRPr>
          </a:p>
        </p:txBody>
      </p:sp>
      <p:sp>
        <p:nvSpPr>
          <p:cNvPr id="1843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ja-JP" altLang="ja-JP"/>
              <a:t/>
            </a:r>
            <a:br>
              <a:rPr lang="ja-JP" altLang="ja-JP"/>
            </a:br>
            <a:endParaRPr lang="ja-JP" altLang="ja-JP"/>
          </a:p>
        </p:txBody>
      </p:sp>
      <p:sp>
        <p:nvSpPr>
          <p:cNvPr id="18438" name="テキスト ボックス 32"/>
          <p:cNvSpPr txBox="1">
            <a:spLocks noChangeArrowheads="1"/>
          </p:cNvSpPr>
          <p:nvPr/>
        </p:nvSpPr>
        <p:spPr bwMode="auto">
          <a:xfrm>
            <a:off x="1092200" y="3429000"/>
            <a:ext cx="8072438" cy="1462088"/>
          </a:xfrm>
          <a:prstGeom prst="rect">
            <a:avLst/>
          </a:prstGeom>
          <a:noFill/>
          <a:ln w="9525">
            <a:noFill/>
            <a:miter lim="800000"/>
            <a:headEnd/>
            <a:tailEnd/>
          </a:ln>
        </p:spPr>
        <p:txBody>
          <a:bodyPr>
            <a:spAutoFit/>
          </a:bodyPr>
          <a:lstStyle/>
          <a:p>
            <a:r>
              <a:rPr lang="ja-JP" altLang="en-US" sz="1400" dirty="0">
                <a:latin typeface="HGP創英角ｺﾞｼｯｸUB" pitchFamily="50" charset="-128"/>
                <a:ea typeface="HGP創英角ｺﾞｼｯｸUB" pitchFamily="50" charset="-128"/>
              </a:rPr>
              <a:t>入所サービス／短期入所サービス</a:t>
            </a:r>
            <a:endParaRPr lang="en-US" altLang="ja-JP" sz="800" dirty="0">
              <a:latin typeface="HGP創英角ｺﾞｼｯｸUB" pitchFamily="50" charset="-128"/>
              <a:ea typeface="HGP創英角ｺﾞｼｯｸUB" pitchFamily="50" charset="-128"/>
            </a:endParaRPr>
          </a:p>
          <a:p>
            <a:pPr>
              <a:spcBef>
                <a:spcPts val="600"/>
              </a:spcBef>
            </a:pPr>
            <a:r>
              <a:rPr lang="ja-JP" altLang="en-US" sz="1400" dirty="0">
                <a:latin typeface="HGP創英角ｺﾞｼｯｸUB" pitchFamily="50" charset="-128"/>
                <a:ea typeface="HGP創英角ｺﾞｼｯｸUB" pitchFamily="50" charset="-128"/>
              </a:rPr>
              <a:t>　心身の健康回復と認知症状の進行を防ぐことを専門医が診療を行い、</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さらに看護師や作業療法士</a:t>
            </a:r>
            <a:r>
              <a:rPr lang="ja-JP" altLang="en-US" sz="1400" dirty="0" smtClean="0">
                <a:latin typeface="HGP創英角ｺﾞｼｯｸUB" pitchFamily="50" charset="-128"/>
                <a:ea typeface="HGP創英角ｺﾞｼｯｸUB" pitchFamily="50" charset="-128"/>
              </a:rPr>
              <a:t>、介護</a:t>
            </a:r>
            <a:r>
              <a:rPr lang="ja-JP" altLang="en-US" sz="1400" dirty="0">
                <a:latin typeface="HGP創英角ｺﾞｼｯｸUB" pitchFamily="50" charset="-128"/>
                <a:ea typeface="HGP創英角ｺﾞｼｯｸUB" pitchFamily="50" charset="-128"/>
              </a:rPr>
              <a:t>スタッフが、リハビリテーションや食事、</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排泄、入浴の介助など日常生活全般にわたる看護・　介護を行う。</a:t>
            </a:r>
            <a:br>
              <a:rPr lang="ja-JP" altLang="en-US" sz="1400" dirty="0">
                <a:latin typeface="HGP創英角ｺﾞｼｯｸUB" pitchFamily="50" charset="-128"/>
                <a:ea typeface="HGP創英角ｺﾞｼｯｸUB" pitchFamily="50" charset="-128"/>
              </a:rPr>
            </a:br>
            <a:r>
              <a:rPr lang="ja-JP" altLang="en-US" sz="1400" dirty="0">
                <a:latin typeface="HGP創英角ｺﾞｼｯｸUB" pitchFamily="50" charset="-128"/>
                <a:ea typeface="HGP創英角ｺﾞｼｯｸUB" pitchFamily="50" charset="-128"/>
              </a:rPr>
              <a:t/>
            </a:r>
            <a:br>
              <a:rPr lang="ja-JP" altLang="en-US" sz="1400" dirty="0">
                <a:latin typeface="HGP創英角ｺﾞｼｯｸUB" pitchFamily="50" charset="-128"/>
                <a:ea typeface="HGP創英角ｺﾞｼｯｸUB" pitchFamily="50" charset="-128"/>
              </a:rPr>
            </a:br>
            <a:endParaRPr lang="en-US" altLang="ja-JP" sz="1400" dirty="0">
              <a:solidFill>
                <a:srgbClr val="990033"/>
              </a:solidFill>
              <a:latin typeface="HGP創英角ｺﾞｼｯｸUB" pitchFamily="50" charset="-128"/>
              <a:ea typeface="HGP創英角ｺﾞｼｯｸUB" pitchFamily="50" charset="-128"/>
            </a:endParaRPr>
          </a:p>
        </p:txBody>
      </p:sp>
      <p:sp>
        <p:nvSpPr>
          <p:cNvPr id="18439" name="テキスト ボックス 35"/>
          <p:cNvSpPr txBox="1">
            <a:spLocks noChangeArrowheads="1"/>
          </p:cNvSpPr>
          <p:nvPr/>
        </p:nvSpPr>
        <p:spPr bwMode="auto">
          <a:xfrm>
            <a:off x="1092200" y="4643438"/>
            <a:ext cx="8072438" cy="1677987"/>
          </a:xfrm>
          <a:prstGeom prst="rect">
            <a:avLst/>
          </a:prstGeom>
          <a:noFill/>
          <a:ln w="9525">
            <a:noFill/>
            <a:miter lim="800000"/>
            <a:headEnd/>
            <a:tailEnd/>
          </a:ln>
        </p:spPr>
        <p:txBody>
          <a:bodyPr>
            <a:spAutoFit/>
          </a:bodyPr>
          <a:lstStyle/>
          <a:p>
            <a:pPr>
              <a:spcBef>
                <a:spcPts val="600"/>
              </a:spcBef>
            </a:pPr>
            <a:r>
              <a:rPr lang="ja-JP" altLang="en-US" sz="1400">
                <a:latin typeface="HGP創英角ｺﾞｼｯｸUB" pitchFamily="50" charset="-128"/>
                <a:ea typeface="HGP創英角ｺﾞｼｯｸUB" pitchFamily="50" charset="-128"/>
              </a:rPr>
              <a:t>通所サービス／デイケア・デイナイトケア</a:t>
            </a:r>
            <a:endParaRPr lang="en-US" altLang="ja-JP" sz="1400">
              <a:latin typeface="HGP創英角ｺﾞｼｯｸUB" pitchFamily="50" charset="-128"/>
              <a:ea typeface="HGP創英角ｺﾞｼｯｸUB" pitchFamily="50" charset="-128"/>
            </a:endParaRPr>
          </a:p>
          <a:p>
            <a:pPr>
              <a:spcBef>
                <a:spcPts val="600"/>
              </a:spcBef>
            </a:pPr>
            <a:r>
              <a:rPr lang="ja-JP" altLang="en-US" sz="1400">
                <a:latin typeface="HGP創英角ｺﾞｼｯｸUB" pitchFamily="50" charset="-128"/>
                <a:ea typeface="HGP創英角ｺﾞｼｯｸUB" pitchFamily="50" charset="-128"/>
              </a:rPr>
              <a:t>　「日中のみ」または「日中から夜間まで」お年寄りをお預かりし、</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医学的管理の下、質の高い医療と　介護を受けながら</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楽しく過ごしていただきます。</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症状に合わせて、専門職員が入浴や食事（栄養指導）の</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お手伝いをします。　送迎バス完備。</a:t>
            </a:r>
            <a:br>
              <a:rPr lang="ja-JP" altLang="en-US" sz="1400">
                <a:latin typeface="HGP創英角ｺﾞｼｯｸUB" pitchFamily="50" charset="-128"/>
                <a:ea typeface="HGP創英角ｺﾞｼｯｸUB" pitchFamily="50" charset="-128"/>
              </a:rPr>
            </a:br>
            <a:endParaRPr lang="en-US" altLang="ja-JP" sz="1400">
              <a:solidFill>
                <a:srgbClr val="990033"/>
              </a:solidFill>
              <a:latin typeface="HGP創英角ｺﾞｼｯｸUB" pitchFamily="50" charset="-128"/>
              <a:ea typeface="HGP創英角ｺﾞｼｯｸUB" pitchFamily="50" charset="-128"/>
            </a:endParaRPr>
          </a:p>
        </p:txBody>
      </p:sp>
      <p:pic>
        <p:nvPicPr>
          <p:cNvPr id="18440" name="Picture 2" descr="I:\doc\本社\人事\業務\HP用写真\03_HPに入れ込む画像集(大面選定)\老健(旧HPから)\rk01.jpg"/>
          <p:cNvPicPr>
            <a:picLocks noChangeAspect="1" noChangeArrowheads="1"/>
          </p:cNvPicPr>
          <p:nvPr/>
        </p:nvPicPr>
        <p:blipFill>
          <a:blip r:embed="rId2" cstate="print"/>
          <a:srcRect/>
          <a:stretch>
            <a:fillRect/>
          </a:stretch>
        </p:blipFill>
        <p:spPr bwMode="auto">
          <a:xfrm>
            <a:off x="6588224" y="1052736"/>
            <a:ext cx="2427288" cy="1590675"/>
          </a:xfrm>
          <a:prstGeom prst="rect">
            <a:avLst/>
          </a:prstGeom>
          <a:noFill/>
          <a:ln w="9525">
            <a:noFill/>
            <a:miter lim="800000"/>
            <a:headEnd/>
            <a:tailEnd/>
          </a:ln>
        </p:spPr>
      </p:pic>
      <p:pic>
        <p:nvPicPr>
          <p:cNvPr id="18441" name="Picture 4" descr="http://www.seijin.org/image.php?width=750&amp;height=440&amp;image=/images/5c788f8f8dfd65b3e31398bffb365bfd.JPG"/>
          <p:cNvPicPr>
            <a:picLocks noChangeAspect="1" noChangeArrowheads="1"/>
          </p:cNvPicPr>
          <p:nvPr/>
        </p:nvPicPr>
        <p:blipFill>
          <a:blip r:embed="rId3" cstate="print"/>
          <a:srcRect l="16611" t="17046"/>
          <a:stretch>
            <a:fillRect/>
          </a:stretch>
        </p:blipFill>
        <p:spPr bwMode="auto">
          <a:xfrm>
            <a:off x="6588224" y="3861048"/>
            <a:ext cx="2427288" cy="1809750"/>
          </a:xfrm>
          <a:prstGeom prst="rect">
            <a:avLst/>
          </a:prstGeom>
          <a:noFill/>
          <a:ln w="9525">
            <a:noFill/>
            <a:miter lim="800000"/>
            <a:headEnd/>
            <a:tailEnd/>
          </a:ln>
        </p:spPr>
      </p:pic>
    </p:spTree>
    <p:extLst>
      <p:ext uri="{BB962C8B-B14F-4D97-AF65-F5344CB8AC3E}">
        <p14:creationId xmlns="" xmlns:p14="http://schemas.microsoft.com/office/powerpoint/2010/main" val="2395461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19458"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19460" name="テキスト ボックス 29"/>
          <p:cNvSpPr txBox="1">
            <a:spLocks noChangeArrowheads="1"/>
          </p:cNvSpPr>
          <p:nvPr/>
        </p:nvSpPr>
        <p:spPr bwMode="auto">
          <a:xfrm>
            <a:off x="1214438" y="1758950"/>
            <a:ext cx="6929437" cy="1046163"/>
          </a:xfrm>
          <a:prstGeom prst="rect">
            <a:avLst/>
          </a:prstGeom>
          <a:noFill/>
          <a:ln w="9525">
            <a:noFill/>
            <a:miter lim="800000"/>
            <a:headEnd/>
            <a:tailEnd/>
          </a:ln>
        </p:spPr>
        <p:txBody>
          <a:bodyPr>
            <a:spAutoFit/>
          </a:bodyPr>
          <a:lstStyle/>
          <a:p>
            <a:r>
              <a:rPr lang="ja-JP" altLang="en-US" sz="2000">
                <a:latin typeface="HGP創英角ｺﾞｼｯｸUB" pitchFamily="50" charset="-128"/>
                <a:ea typeface="HGP創英角ｺﾞｼｯｸUB" pitchFamily="50" charset="-128"/>
              </a:rPr>
              <a:t>平均在院日数は</a:t>
            </a:r>
            <a:r>
              <a:rPr lang="ja-JP" altLang="en-US" sz="2000">
                <a:solidFill>
                  <a:srgbClr val="990033"/>
                </a:solidFill>
                <a:latin typeface="HGP創英角ｺﾞｼｯｸUB" pitchFamily="50" charset="-128"/>
                <a:ea typeface="HGP創英角ｺﾞｼｯｸUB" pitchFamily="50" charset="-128"/>
              </a:rPr>
              <a:t>３０日強</a:t>
            </a:r>
            <a:r>
              <a:rPr lang="ja-JP" altLang="en-US" sz="2000">
                <a:latin typeface="HGP創英角ｺﾞｼｯｸUB" pitchFamily="50" charset="-128"/>
                <a:ea typeface="HGP創英角ｺﾞｼｯｸUB" pitchFamily="50" charset="-128"/>
              </a:rPr>
              <a:t>、在宅復帰率</a:t>
            </a:r>
            <a:r>
              <a:rPr lang="ja-JP" altLang="en-US" sz="2000">
                <a:solidFill>
                  <a:srgbClr val="990033"/>
                </a:solidFill>
                <a:latin typeface="HGP創英角ｺﾞｼｯｸUB" pitchFamily="50" charset="-128"/>
                <a:ea typeface="HGP創英角ｺﾞｼｯｸUB" pitchFamily="50" charset="-128"/>
              </a:rPr>
              <a:t>９０％強</a:t>
            </a:r>
            <a:endParaRPr lang="en-US" altLang="ja-JP" sz="2000">
              <a:solidFill>
                <a:srgbClr val="990033"/>
              </a:solidFill>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地域生活を中心とした在宅医療が充実した成仁病院ならではの短期入院治療。</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急性期症状を短期間で治し、退院後は外来・在宅医療にて手厚くサポート。</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また、</a:t>
            </a:r>
            <a:r>
              <a:rPr lang="ja-JP" altLang="en-US" sz="1400">
                <a:solidFill>
                  <a:srgbClr val="990033"/>
                </a:solidFill>
                <a:latin typeface="HGP創英角ｺﾞｼｯｸUB" pitchFamily="50" charset="-128"/>
                <a:ea typeface="HGP創英角ｺﾞｼｯｸUB" pitchFamily="50" charset="-128"/>
              </a:rPr>
              <a:t>単剤中心</a:t>
            </a:r>
            <a:r>
              <a:rPr lang="ja-JP" altLang="en-US" sz="1400">
                <a:latin typeface="HGP創英角ｺﾞｼｯｸUB" pitchFamily="50" charset="-128"/>
                <a:ea typeface="HGP創英角ｺﾞｼｯｸUB" pitchFamily="50" charset="-128"/>
              </a:rPr>
              <a:t>の最新の薬物療法と</a:t>
            </a:r>
            <a:r>
              <a:rPr lang="ja-JP" altLang="en-US" sz="1400">
                <a:solidFill>
                  <a:srgbClr val="990033"/>
                </a:solidFill>
                <a:latin typeface="HGP創英角ｺﾞｼｯｸUB" pitchFamily="50" charset="-128"/>
                <a:ea typeface="HGP創英角ｺﾞｼｯｸUB" pitchFamily="50" charset="-128"/>
              </a:rPr>
              <a:t>ＥＣＴ</a:t>
            </a:r>
            <a:r>
              <a:rPr lang="ja-JP" altLang="en-US" sz="1400">
                <a:latin typeface="HGP創英角ｺﾞｼｯｸUB" pitchFamily="50" charset="-128"/>
                <a:ea typeface="HGP創英角ｺﾞｼｯｸUB" pitchFamily="50" charset="-128"/>
              </a:rPr>
              <a:t>の併用により、短期入院につながっている。</a:t>
            </a:r>
          </a:p>
        </p:txBody>
      </p:sp>
      <p:sp>
        <p:nvSpPr>
          <p:cNvPr id="19461" name="テキスト ボックス 30"/>
          <p:cNvSpPr txBox="1">
            <a:spLocks noChangeArrowheads="1"/>
          </p:cNvSpPr>
          <p:nvPr/>
        </p:nvSpPr>
        <p:spPr bwMode="auto">
          <a:xfrm>
            <a:off x="1214438" y="5857875"/>
            <a:ext cx="7072312" cy="615950"/>
          </a:xfrm>
          <a:prstGeom prst="rect">
            <a:avLst/>
          </a:prstGeom>
          <a:noFill/>
          <a:ln w="9525">
            <a:noFill/>
            <a:miter lim="800000"/>
            <a:headEnd/>
            <a:tailEnd/>
          </a:ln>
        </p:spPr>
        <p:txBody>
          <a:bodyPr>
            <a:spAutoFit/>
          </a:bodyPr>
          <a:lstStyle/>
          <a:p>
            <a:r>
              <a:rPr lang="ja-JP" altLang="en-US" sz="2000" dirty="0">
                <a:latin typeface="HGP創英角ｺﾞｼｯｸUB" pitchFamily="50" charset="-128"/>
                <a:ea typeface="HGP創英角ｺﾞｼｯｸUB" pitchFamily="50" charset="-128"/>
              </a:rPr>
              <a:t>最新設備の整った</a:t>
            </a:r>
            <a:r>
              <a:rPr lang="ja-JP" altLang="en-US" sz="2000" dirty="0">
                <a:solidFill>
                  <a:srgbClr val="990033"/>
                </a:solidFill>
                <a:latin typeface="HGP創英角ｺﾞｼｯｸUB" pitchFamily="50" charset="-128"/>
                <a:ea typeface="HGP創英角ｺﾞｼｯｸUB" pitchFamily="50" charset="-128"/>
              </a:rPr>
              <a:t>ＥＲ</a:t>
            </a:r>
            <a:endParaRPr lang="en-US" altLang="ja-JP" sz="20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ベッド数は１１４床。全</a:t>
            </a:r>
            <a:r>
              <a:rPr lang="ja-JP" altLang="en-US" sz="1400" dirty="0">
                <a:solidFill>
                  <a:srgbClr val="990033"/>
                </a:solidFill>
                <a:latin typeface="HGP創英角ｺﾞｼｯｸUB" pitchFamily="50" charset="-128"/>
                <a:ea typeface="HGP創英角ｺﾞｼｯｸUB" pitchFamily="50" charset="-128"/>
              </a:rPr>
              <a:t>閉鎖</a:t>
            </a:r>
            <a:r>
              <a:rPr lang="ja-JP" altLang="en-US" sz="1400" dirty="0">
                <a:latin typeface="HGP創英角ｺﾞｼｯｸUB" pitchFamily="50" charset="-128"/>
                <a:ea typeface="HGP創英角ｺﾞｼｯｸUB" pitchFamily="50" charset="-128"/>
              </a:rPr>
              <a:t>病棟。保護室は</a:t>
            </a:r>
            <a:r>
              <a:rPr lang="ja-JP" altLang="en-US" sz="1400" dirty="0">
                <a:solidFill>
                  <a:srgbClr val="990033"/>
                </a:solidFill>
                <a:latin typeface="HGP創英角ｺﾞｼｯｸUB" pitchFamily="50" charset="-128"/>
                <a:ea typeface="HGP創英角ｺﾞｼｯｸUB" pitchFamily="50" charset="-128"/>
              </a:rPr>
              <a:t>１７</a:t>
            </a:r>
            <a:r>
              <a:rPr lang="ja-JP" altLang="en-US" sz="1400" dirty="0">
                <a:latin typeface="HGP創英角ｺﾞｼｯｸUB" pitchFamily="50" charset="-128"/>
                <a:ea typeface="HGP創英角ｺﾞｼｯｸUB" pitchFamily="50" charset="-128"/>
              </a:rPr>
              <a:t>床、ＥＲは</a:t>
            </a:r>
            <a:r>
              <a:rPr lang="ja-JP" altLang="en-US" sz="1400" dirty="0">
                <a:solidFill>
                  <a:srgbClr val="990033"/>
                </a:solidFill>
                <a:latin typeface="HGP創英角ｺﾞｼｯｸUB" pitchFamily="50" charset="-128"/>
                <a:ea typeface="HGP創英角ｺﾞｼｯｸUB" pitchFamily="50" charset="-128"/>
              </a:rPr>
              <a:t>９</a:t>
            </a:r>
            <a:r>
              <a:rPr lang="ja-JP" altLang="en-US" sz="1400" dirty="0">
                <a:latin typeface="HGP創英角ｺﾞｼｯｸUB" pitchFamily="50" charset="-128"/>
                <a:ea typeface="HGP創英角ｺﾞｼｯｸUB" pitchFamily="50" charset="-128"/>
              </a:rPr>
              <a:t>床</a:t>
            </a:r>
          </a:p>
        </p:txBody>
      </p:sp>
      <p:sp>
        <p:nvSpPr>
          <p:cNvPr id="19463" name="正方形/長方形 35"/>
          <p:cNvSpPr>
            <a:spLocks noChangeArrowheads="1"/>
          </p:cNvSpPr>
          <p:nvPr/>
        </p:nvSpPr>
        <p:spPr bwMode="auto">
          <a:xfrm>
            <a:off x="785813" y="857250"/>
            <a:ext cx="4132262" cy="369888"/>
          </a:xfrm>
          <a:prstGeom prst="rect">
            <a:avLst/>
          </a:prstGeom>
          <a:noFill/>
          <a:ln w="9525">
            <a:noFill/>
            <a:miter lim="800000"/>
            <a:headEnd/>
            <a:tailEnd/>
          </a:ln>
        </p:spPr>
        <p:txBody>
          <a:bodyPr wrap="none">
            <a:spAutoFit/>
          </a:bodyPr>
          <a:lstStyle/>
          <a:p>
            <a:r>
              <a:rPr lang="ja-JP" altLang="en-US">
                <a:solidFill>
                  <a:srgbClr val="990033"/>
                </a:solidFill>
                <a:latin typeface="HGP創英角ｺﾞｼｯｸUB" pitchFamily="50" charset="-128"/>
                <a:ea typeface="HGP創英角ｺﾞｼｯｸUB" pitchFamily="50" charset="-128"/>
              </a:rPr>
              <a:t>成仁病院　</a:t>
            </a:r>
            <a:r>
              <a:rPr lang="ja-JP" altLang="en-US">
                <a:latin typeface="HGP創英角ｺﾞｼｯｸUB" pitchFamily="50" charset="-128"/>
                <a:ea typeface="HGP創英角ｺﾞｼｯｸUB" pitchFamily="50" charset="-128"/>
              </a:rPr>
              <a:t>（外来・入院・精神科デイケア）</a:t>
            </a:r>
            <a:endParaRPr lang="en-US" altLang="ja-JP">
              <a:latin typeface="HGP創英角ｺﾞｼｯｸUB" pitchFamily="50" charset="-128"/>
              <a:ea typeface="HGP創英角ｺﾞｼｯｸUB" pitchFamily="50" charset="-128"/>
            </a:endParaRPr>
          </a:p>
        </p:txBody>
      </p:sp>
      <p:sp>
        <p:nvSpPr>
          <p:cNvPr id="37" name="テキスト ボックス 36"/>
          <p:cNvSpPr txBox="1"/>
          <p:nvPr/>
        </p:nvSpPr>
        <p:spPr>
          <a:xfrm>
            <a:off x="1378360" y="2928934"/>
            <a:ext cx="2765012" cy="307777"/>
          </a:xfrm>
          <a:prstGeom prst="rect">
            <a:avLst/>
          </a:prstGeom>
          <a:noFill/>
          <a:scene3d>
            <a:camera prst="orthographicFront"/>
            <a:lightRig rig="threePt" dir="t"/>
          </a:scene3d>
        </p:spPr>
        <p:txBody>
          <a:bodyPr>
            <a:spAutoFit/>
          </a:bodyPr>
          <a:lstStyle/>
          <a:p>
            <a:pPr fontAlgn="auto">
              <a:spcBef>
                <a:spcPts val="0"/>
              </a:spcBef>
              <a:spcAft>
                <a:spcPts val="0"/>
              </a:spcAft>
              <a:defRPr/>
            </a:pPr>
            <a:r>
              <a:rPr lang="en-US" altLang="ja-JP" sz="1400" dirty="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平成２５年</a:t>
            </a:r>
            <a:r>
              <a:rPr lang="ja-JP" altLang="en-US" sz="1400" dirty="0">
                <a:latin typeface="HGP創英角ｺﾞｼｯｸUB" pitchFamily="50" charset="-128"/>
                <a:ea typeface="HGP創英角ｺﾞｼｯｸUB" pitchFamily="50" charset="-128"/>
              </a:rPr>
              <a:t>の平均在院日数推移</a:t>
            </a:r>
            <a:r>
              <a:rPr lang="en-US" altLang="ja-JP" sz="14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sp>
        <p:nvSpPr>
          <p:cNvPr id="38" name="正方形/長方形 37"/>
          <p:cNvSpPr/>
          <p:nvPr/>
        </p:nvSpPr>
        <p:spPr>
          <a:xfrm>
            <a:off x="1187624" y="5013176"/>
            <a:ext cx="4216219" cy="400110"/>
          </a:xfrm>
          <a:prstGeom prst="rect">
            <a:avLst/>
          </a:prstGeom>
        </p:spPr>
        <p:txBody>
          <a:bodyPr wrap="none">
            <a:spAutoFit/>
          </a:bodyPr>
          <a:lstStyle/>
          <a:p>
            <a:r>
              <a:rPr lang="ja-JP" altLang="en-US" sz="2000" dirty="0" smtClean="0">
                <a:latin typeface="HGP創英角ｺﾞｼｯｸUB" pitchFamily="50" charset="-128"/>
                <a:ea typeface="HGP創英角ｺﾞｼｯｸUB" pitchFamily="50" charset="-128"/>
              </a:rPr>
              <a:t>全病棟　精神病棟　入院基本料</a:t>
            </a:r>
            <a:r>
              <a:rPr lang="en-US" altLang="ja-JP" sz="2000" dirty="0" smtClean="0">
                <a:latin typeface="HGP創英角ｺﾞｼｯｸUB" pitchFamily="50" charset="-128"/>
                <a:ea typeface="HGP創英角ｺﾞｼｯｸUB" pitchFamily="50" charset="-128"/>
              </a:rPr>
              <a:t>10</a:t>
            </a:r>
            <a:r>
              <a:rPr lang="ja-JP" altLang="en-US" sz="2000" dirty="0" smtClean="0">
                <a:latin typeface="HGP創英角ｺﾞｼｯｸUB" pitchFamily="50" charset="-128"/>
                <a:ea typeface="HGP創英角ｺﾞｼｯｸUB" pitchFamily="50" charset="-128"/>
              </a:rPr>
              <a:t>：</a:t>
            </a:r>
            <a:r>
              <a:rPr lang="en-US" altLang="ja-JP" sz="2000" dirty="0" smtClean="0">
                <a:latin typeface="HGP創英角ｺﾞｼｯｸUB" pitchFamily="50" charset="-128"/>
                <a:ea typeface="HGP創英角ｺﾞｼｯｸUB" pitchFamily="50" charset="-128"/>
              </a:rPr>
              <a:t>1</a:t>
            </a:r>
          </a:p>
        </p:txBody>
      </p:sp>
      <p:graphicFrame>
        <p:nvGraphicFramePr>
          <p:cNvPr id="35" name="表 34"/>
          <p:cNvGraphicFramePr>
            <a:graphicFrameLocks noGrp="1"/>
          </p:cNvGraphicFramePr>
          <p:nvPr/>
        </p:nvGraphicFramePr>
        <p:xfrm>
          <a:off x="971600" y="3501008"/>
          <a:ext cx="7488827" cy="1301287"/>
        </p:xfrm>
        <a:graphic>
          <a:graphicData uri="http://schemas.openxmlformats.org/drawingml/2006/table">
            <a:tbl>
              <a:tblPr firstRow="1" bandRow="1">
                <a:tableStyleId>{5C22544A-7EE6-4342-B048-85BDC9FD1C3A}</a:tableStyleId>
              </a:tblPr>
              <a:tblGrid>
                <a:gridCol w="626484"/>
                <a:gridCol w="520455"/>
                <a:gridCol w="555068"/>
                <a:gridCol w="437660"/>
                <a:gridCol w="534916"/>
                <a:gridCol w="534916"/>
                <a:gridCol w="534916"/>
                <a:gridCol w="534916"/>
                <a:gridCol w="534916"/>
                <a:gridCol w="534916"/>
                <a:gridCol w="534916"/>
                <a:gridCol w="534916"/>
                <a:gridCol w="534916"/>
                <a:gridCol w="534916"/>
              </a:tblGrid>
              <a:tr h="297084">
                <a:tc>
                  <a:txBody>
                    <a:bodyPr/>
                    <a:lstStyle/>
                    <a:p>
                      <a:pPr algn="ctr"/>
                      <a:endParaRPr kumimoji="1" lang="en-US" altLang="ja-JP" sz="1000" b="0" dirty="0" smtClean="0">
                        <a:latin typeface="HGP創英角ｺﾞｼｯｸUB" pitchFamily="50" charset="-128"/>
                        <a:ea typeface="HGP創英角ｺﾞｼｯｸUB" pitchFamily="50" charset="-128"/>
                      </a:endParaRPr>
                    </a:p>
                    <a:p>
                      <a:pPr algn="ct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000" b="0" dirty="0" smtClean="0">
                          <a:latin typeface="HGP創英角ｺﾞｼｯｸUB" pitchFamily="50" charset="-128"/>
                          <a:ea typeface="HGP創英角ｺﾞｼｯｸUB" pitchFamily="50" charset="-128"/>
                        </a:rPr>
                        <a:t>1</a:t>
                      </a:r>
                      <a:r>
                        <a:rPr kumimoji="1" lang="ja-JP" altLang="en-US" sz="1000" b="0" dirty="0" smtClean="0">
                          <a:latin typeface="HGP創英角ｺﾞｼｯｸUB" pitchFamily="50" charset="-128"/>
                          <a:ea typeface="HGP創英角ｺﾞｼｯｸUB" pitchFamily="50" charset="-128"/>
                        </a:rPr>
                        <a:t>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２月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３月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４月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５月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６月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７月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８月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９月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000" b="0" dirty="0" smtClean="0">
                          <a:latin typeface="HGP創英角ｺﾞｼｯｸUB" pitchFamily="50" charset="-128"/>
                          <a:ea typeface="HGP創英角ｺﾞｼｯｸUB" pitchFamily="50" charset="-128"/>
                        </a:rPr>
                        <a:t>10</a:t>
                      </a:r>
                      <a:r>
                        <a:rPr kumimoji="1" lang="ja-JP" altLang="en-US" sz="1000" b="0" dirty="0" smtClean="0">
                          <a:latin typeface="HGP創英角ｺﾞｼｯｸUB" pitchFamily="50" charset="-128"/>
                          <a:ea typeface="HGP創英角ｺﾞｼｯｸUB" pitchFamily="50" charset="-128"/>
                        </a:rPr>
                        <a:t>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000" b="0" dirty="0" smtClean="0">
                          <a:latin typeface="HGP創英角ｺﾞｼｯｸUB" pitchFamily="50" charset="-128"/>
                          <a:ea typeface="HGP創英角ｺﾞｼｯｸUB" pitchFamily="50" charset="-128"/>
                        </a:rPr>
                        <a:t>11</a:t>
                      </a:r>
                      <a:r>
                        <a:rPr kumimoji="1" lang="ja-JP" altLang="en-US" sz="1000" b="0" dirty="0" smtClean="0">
                          <a:latin typeface="HGP創英角ｺﾞｼｯｸUB" pitchFamily="50" charset="-128"/>
                          <a:ea typeface="HGP創英角ｺﾞｼｯｸUB" pitchFamily="50" charset="-128"/>
                        </a:rPr>
                        <a:t>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000" b="0" dirty="0" smtClean="0">
                          <a:latin typeface="HGP創英角ｺﾞｼｯｸUB" pitchFamily="50" charset="-128"/>
                          <a:ea typeface="HGP創英角ｺﾞｼｯｸUB" pitchFamily="50" charset="-128"/>
                        </a:rPr>
                        <a:t>12</a:t>
                      </a:r>
                      <a:r>
                        <a:rPr kumimoji="1" lang="ja-JP" altLang="en-US" sz="1000" b="0" dirty="0" smtClean="0">
                          <a:latin typeface="HGP創英角ｺﾞｼｯｸUB" pitchFamily="50" charset="-128"/>
                          <a:ea typeface="HGP創英角ｺﾞｼｯｸUB" pitchFamily="50" charset="-128"/>
                        </a:rPr>
                        <a:t>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ja-JP" altLang="en-US" sz="1000" b="0" dirty="0" smtClean="0">
                          <a:latin typeface="HGP創英角ｺﾞｼｯｸUB" pitchFamily="50" charset="-128"/>
                          <a:ea typeface="HGP創英角ｺﾞｼｯｸUB" pitchFamily="50" charset="-128"/>
                        </a:rPr>
                        <a:t>計</a:t>
                      </a:r>
                      <a:endParaRPr kumimoji="1" lang="ja-JP" altLang="en-US" sz="10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90169">
                <a:tc>
                  <a:txBody>
                    <a:bodyPr/>
                    <a:lstStyle/>
                    <a:p>
                      <a:pPr algn="ctr" fontAlgn="ctr"/>
                      <a:r>
                        <a:rPr lang="ja-JP" altLang="en-US" sz="1000" b="0" i="0" u="none" strike="noStrike" dirty="0" smtClean="0">
                          <a:solidFill>
                            <a:srgbClr val="000000"/>
                          </a:solidFill>
                          <a:latin typeface="HGP創英角ｺﾞｼｯｸUB" pitchFamily="50" charset="-128"/>
                          <a:ea typeface="HGP創英角ｺﾞｼｯｸUB" pitchFamily="50" charset="-128"/>
                        </a:rPr>
                        <a:t>平均</a:t>
                      </a:r>
                      <a:endParaRPr lang="en-US" altLang="ja-JP" sz="1000" b="0" i="0" u="none" strike="noStrike" dirty="0" smtClean="0">
                        <a:solidFill>
                          <a:srgbClr val="000000"/>
                        </a:solidFill>
                        <a:latin typeface="HGP創英角ｺﾞｼｯｸUB" pitchFamily="50" charset="-128"/>
                        <a:ea typeface="HGP創英角ｺﾞｼｯｸUB" pitchFamily="50" charset="-128"/>
                      </a:endParaRPr>
                    </a:p>
                    <a:p>
                      <a:pPr algn="ctr" fontAlgn="ctr"/>
                      <a:r>
                        <a:rPr lang="ja-JP" altLang="en-US" sz="1000" b="0" i="0" u="none" strike="noStrike" dirty="0" smtClean="0">
                          <a:solidFill>
                            <a:srgbClr val="000000"/>
                          </a:solidFill>
                          <a:latin typeface="HGP創英角ｺﾞｼｯｸUB" pitchFamily="50" charset="-128"/>
                          <a:ea typeface="HGP創英角ｺﾞｼｯｸUB" pitchFamily="50" charset="-128"/>
                        </a:rPr>
                        <a:t>在院日数</a:t>
                      </a:r>
                      <a:endParaRPr lang="en-US" altLang="ja-JP" sz="10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40.27</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38.31</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32</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32.29</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29.81</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32.99</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31.84</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31.12</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a:solidFill>
                            <a:srgbClr val="000000"/>
                          </a:solidFill>
                          <a:latin typeface="HGP創英角ｺﾞｼｯｸUB" pitchFamily="50" charset="-128"/>
                          <a:ea typeface="HGP創英角ｺﾞｼｯｸUB" pitchFamily="50" charset="-128"/>
                          <a:cs typeface="Times New Roman"/>
                        </a:rPr>
                        <a:t>39.31</a:t>
                      </a:r>
                      <a:endParaRPr lang="ja-JP" sz="1000" b="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a:solidFill>
                            <a:srgbClr val="000000"/>
                          </a:solidFill>
                          <a:latin typeface="HGP創英角ｺﾞｼｯｸUB" pitchFamily="50" charset="-128"/>
                          <a:ea typeface="HGP創英角ｺﾞｼｯｸUB" pitchFamily="50" charset="-128"/>
                          <a:cs typeface="Times New Roman"/>
                        </a:rPr>
                        <a:t>32.69</a:t>
                      </a:r>
                      <a:endParaRPr lang="ja-JP" sz="1000" b="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32.83</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32.05</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b="0" kern="100" dirty="0">
                          <a:solidFill>
                            <a:srgbClr val="000000"/>
                          </a:solidFill>
                          <a:latin typeface="HGP創英角ｺﾞｼｯｸUB" pitchFamily="50" charset="-128"/>
                          <a:ea typeface="HGP創英角ｺﾞｼｯｸUB" pitchFamily="50" charset="-128"/>
                          <a:cs typeface="Times New Roman"/>
                        </a:rPr>
                        <a:t>33.79 </a:t>
                      </a:r>
                      <a:endParaRPr lang="ja-JP" sz="1000" b="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7119">
                <a:tc>
                  <a:txBody>
                    <a:bodyPr/>
                    <a:lstStyle/>
                    <a:p>
                      <a:pPr algn="ctr" fontAlgn="ctr"/>
                      <a:r>
                        <a:rPr lang="ja-JP" altLang="en-US" sz="1000" b="0" i="0" u="none" strike="noStrike" dirty="0" smtClean="0">
                          <a:solidFill>
                            <a:srgbClr val="000000"/>
                          </a:solidFill>
                          <a:latin typeface="HGP創英角ｺﾞｼｯｸUB" pitchFamily="50" charset="-128"/>
                          <a:ea typeface="HGP創英角ｺﾞｼｯｸUB" pitchFamily="50" charset="-128"/>
                        </a:rPr>
                        <a:t>入院数</a:t>
                      </a:r>
                      <a:endParaRPr lang="en-US" altLang="ja-JP" sz="10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83</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77</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92</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97</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104</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103</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109</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117</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89</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101</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100</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a:solidFill>
                            <a:srgbClr val="000000"/>
                          </a:solidFill>
                          <a:latin typeface="HGP創英角ｺﾞｼｯｸUB" pitchFamily="50" charset="-128"/>
                          <a:ea typeface="HGP創英角ｺﾞｼｯｸUB" pitchFamily="50" charset="-128"/>
                          <a:cs typeface="Times New Roman"/>
                        </a:rPr>
                        <a:t>92</a:t>
                      </a:r>
                      <a:endParaRPr lang="ja-JP" sz="1000" kern="10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1164</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7119">
                <a:tc>
                  <a:txBody>
                    <a:bodyPr/>
                    <a:lstStyle/>
                    <a:p>
                      <a:pPr algn="ctr" fontAlgn="ctr"/>
                      <a:r>
                        <a:rPr lang="ja-JP" altLang="en-US" sz="1000" b="0" i="0" u="none" strike="noStrike" dirty="0" smtClean="0">
                          <a:solidFill>
                            <a:srgbClr val="000000"/>
                          </a:solidFill>
                          <a:latin typeface="HGP創英角ｺﾞｼｯｸUB" pitchFamily="50" charset="-128"/>
                          <a:ea typeface="HGP創英角ｺﾞｼｯｸUB" pitchFamily="50" charset="-128"/>
                        </a:rPr>
                        <a:t>退院数</a:t>
                      </a:r>
                      <a:endParaRPr lang="en-US" altLang="ja-JP" sz="10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87</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79</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102</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94</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100</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89</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119</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104</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88</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114</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91</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106</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kern="100" dirty="0">
                          <a:solidFill>
                            <a:srgbClr val="000000"/>
                          </a:solidFill>
                          <a:latin typeface="HGP創英角ｺﾞｼｯｸUB" pitchFamily="50" charset="-128"/>
                          <a:ea typeface="HGP創英角ｺﾞｼｯｸUB" pitchFamily="50" charset="-128"/>
                          <a:cs typeface="Times New Roman"/>
                        </a:rPr>
                        <a:t>1173</a:t>
                      </a:r>
                      <a:endParaRPr lang="ja-JP" sz="1000" kern="100" dirty="0">
                        <a:latin typeface="HGP創英角ｺﾞｼｯｸUB" pitchFamily="50" charset="-128"/>
                        <a:ea typeface="HGP創英角ｺﾞｼｯｸUB" pitchFamily="50" charset="-128"/>
                        <a:cs typeface="Times New Roman"/>
                      </a:endParaRPr>
                    </a:p>
                  </a:txBody>
                  <a:tcPr marL="47149" marR="4714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 xmlns:p14="http://schemas.microsoft.com/office/powerpoint/2010/main" val="34480602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20482"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a:solidFill>
                  <a:schemeClr val="bg1"/>
                </a:solidFill>
                <a:latin typeface="Calibri" pitchFamily="34" charset="0"/>
              </a:rPr>
              <a:t>section</a:t>
            </a:r>
            <a:endParaRPr lang="ja-JP" altLang="en-US" sz="3200" b="1">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20484" name="テキスト ボックス 31"/>
          <p:cNvSpPr txBox="1">
            <a:spLocks noChangeArrowheads="1"/>
          </p:cNvSpPr>
          <p:nvPr/>
        </p:nvSpPr>
        <p:spPr bwMode="auto">
          <a:xfrm>
            <a:off x="928688" y="831850"/>
            <a:ext cx="7500937" cy="954088"/>
          </a:xfrm>
          <a:prstGeom prst="rect">
            <a:avLst/>
          </a:prstGeom>
          <a:noFill/>
          <a:ln w="9525">
            <a:noFill/>
            <a:miter lim="800000"/>
            <a:headEnd/>
            <a:tailEnd/>
          </a:ln>
        </p:spPr>
        <p:txBody>
          <a:bodyPr>
            <a:spAutoFit/>
          </a:bodyPr>
          <a:lstStyle/>
          <a:p>
            <a:r>
              <a:rPr lang="ja-JP" altLang="en-US" sz="2000">
                <a:latin typeface="HGP創英角ｺﾞｼｯｸUB" pitchFamily="50" charset="-128"/>
                <a:ea typeface="HGP創英角ｺﾞｼｯｸUB" pitchFamily="50" charset="-128"/>
              </a:rPr>
              <a:t>救急件数 月間約</a:t>
            </a:r>
            <a:r>
              <a:rPr lang="ja-JP" altLang="en-US" sz="2000">
                <a:solidFill>
                  <a:srgbClr val="990033"/>
                </a:solidFill>
                <a:latin typeface="HGP創英角ｺﾞｼｯｸUB" pitchFamily="50" charset="-128"/>
                <a:ea typeface="HGP創英角ｺﾞｼｯｸUB" pitchFamily="50" charset="-128"/>
              </a:rPr>
              <a:t>１３０</a:t>
            </a:r>
            <a:r>
              <a:rPr lang="ja-JP" altLang="en-US" sz="2000">
                <a:latin typeface="HGP創英角ｺﾞｼｯｸUB" pitchFamily="50" charset="-128"/>
                <a:ea typeface="HGP創英角ｺﾞｼｯｸUB" pitchFamily="50" charset="-128"/>
              </a:rPr>
              <a:t>件 全数対応</a:t>
            </a:r>
            <a:endParaRPr lang="en-US" altLang="ja-JP" sz="20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成仁は</a:t>
            </a:r>
            <a:r>
              <a:rPr lang="ja-JP" altLang="en-US" sz="1400">
                <a:solidFill>
                  <a:srgbClr val="990033"/>
                </a:solidFill>
                <a:latin typeface="HGP創英角ｺﾞｼｯｸUB" pitchFamily="50" charset="-128"/>
                <a:ea typeface="HGP創英角ｺﾞｼｯｸUB" pitchFamily="50" charset="-128"/>
              </a:rPr>
              <a:t>２４時間体制</a:t>
            </a:r>
            <a:r>
              <a:rPr lang="ja-JP" altLang="en-US" sz="1400">
                <a:latin typeface="HGP創英角ｺﾞｼｯｸUB" pitchFamily="50" charset="-128"/>
                <a:ea typeface="HGP創英角ｺﾞｼｯｸUB" pitchFamily="50" charset="-128"/>
              </a:rPr>
              <a:t>で救急対応。その数、月平均</a:t>
            </a:r>
            <a:r>
              <a:rPr lang="ja-JP" altLang="en-US" sz="1400">
                <a:solidFill>
                  <a:srgbClr val="990033"/>
                </a:solidFill>
                <a:latin typeface="HGP創英角ｺﾞｼｯｸUB" pitchFamily="50" charset="-128"/>
                <a:ea typeface="HGP創英角ｺﾞｼｯｸUB" pitchFamily="50" charset="-128"/>
              </a:rPr>
              <a:t>１３０</a:t>
            </a:r>
            <a:r>
              <a:rPr lang="ja-JP" altLang="en-US" sz="1400">
                <a:latin typeface="HGP創英角ｺﾞｼｯｸUB" pitchFamily="50" charset="-128"/>
                <a:ea typeface="HGP創英角ｺﾞｼｯｸUB" pitchFamily="50" charset="-128"/>
              </a:rPr>
              <a:t>件。東京都内で最多件数を誇る。</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救急をとる基準である、独自の</a:t>
            </a:r>
            <a:r>
              <a:rPr lang="ja-JP" altLang="en-US" sz="1400">
                <a:solidFill>
                  <a:srgbClr val="990033"/>
                </a:solidFill>
                <a:latin typeface="HGP創英角ｺﾞｼｯｸUB" pitchFamily="50" charset="-128"/>
                <a:ea typeface="HGP創英角ｺﾞｼｯｸUB" pitchFamily="50" charset="-128"/>
              </a:rPr>
              <a:t>トリアージ</a:t>
            </a:r>
            <a:r>
              <a:rPr lang="ja-JP" altLang="en-US" sz="1400">
                <a:latin typeface="HGP創英角ｺﾞｼｯｸUB" pitchFamily="50" charset="-128"/>
                <a:ea typeface="HGP創英角ｺﾞｼｯｸUB" pitchFamily="50" charset="-128"/>
              </a:rPr>
              <a:t>を確立。そのため、電話での行動療法も行う。</a:t>
            </a:r>
          </a:p>
        </p:txBody>
      </p:sp>
      <p:sp>
        <p:nvSpPr>
          <p:cNvPr id="39" name="テキスト ボックス 38"/>
          <p:cNvSpPr txBox="1"/>
          <p:nvPr/>
        </p:nvSpPr>
        <p:spPr>
          <a:xfrm>
            <a:off x="971600" y="4797152"/>
            <a:ext cx="2765012" cy="307777"/>
          </a:xfrm>
          <a:prstGeom prst="rect">
            <a:avLst/>
          </a:prstGeom>
          <a:noFill/>
          <a:scene3d>
            <a:camera prst="orthographicFront"/>
            <a:lightRig rig="threePt" dir="t"/>
          </a:scene3d>
        </p:spPr>
        <p:txBody>
          <a:bodyPr wrap="square">
            <a:spAutoFit/>
          </a:bodyPr>
          <a:lstStyle/>
          <a:p>
            <a:pPr fontAlgn="auto">
              <a:spcBef>
                <a:spcPts val="0"/>
              </a:spcBef>
              <a:spcAft>
                <a:spcPts val="0"/>
              </a:spcAft>
              <a:defRPr/>
            </a:pPr>
            <a:r>
              <a:rPr lang="en-US" altLang="ja-JP" sz="1400" dirty="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平成２５年</a:t>
            </a:r>
            <a:r>
              <a:rPr lang="ja-JP" altLang="en-US" sz="1400" dirty="0">
                <a:latin typeface="HGP創英角ｺﾞｼｯｸUB" pitchFamily="50" charset="-128"/>
                <a:ea typeface="HGP創英角ｺﾞｼｯｸUB" pitchFamily="50" charset="-128"/>
              </a:rPr>
              <a:t>の救急実績</a:t>
            </a:r>
            <a:r>
              <a:rPr lang="en-US" altLang="ja-JP" sz="14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sp>
        <p:nvSpPr>
          <p:cNvPr id="20572" name="正方形/長方形 32"/>
          <p:cNvSpPr>
            <a:spLocks noChangeArrowheads="1"/>
          </p:cNvSpPr>
          <p:nvPr/>
        </p:nvSpPr>
        <p:spPr bwMode="auto">
          <a:xfrm>
            <a:off x="7429500" y="4000500"/>
            <a:ext cx="4572000" cy="369888"/>
          </a:xfrm>
          <a:prstGeom prst="rect">
            <a:avLst/>
          </a:prstGeom>
          <a:noFill/>
          <a:ln w="9525">
            <a:noFill/>
            <a:miter lim="800000"/>
            <a:headEnd/>
            <a:tailEnd/>
          </a:ln>
        </p:spPr>
        <p:txBody>
          <a:bodyPr>
            <a:spAutoFit/>
          </a:bodyPr>
          <a:lstStyle/>
          <a:p>
            <a:r>
              <a:rPr lang="ja-JP" altLang="en-US">
                <a:latin typeface="Calibri" pitchFamily="34" charset="0"/>
              </a:rPr>
              <a:t>・</a:t>
            </a:r>
          </a:p>
        </p:txBody>
      </p:sp>
      <p:sp>
        <p:nvSpPr>
          <p:cNvPr id="20573" name="テキスト ボックス 34"/>
          <p:cNvSpPr txBox="1">
            <a:spLocks noChangeArrowheads="1"/>
          </p:cNvSpPr>
          <p:nvPr/>
        </p:nvSpPr>
        <p:spPr bwMode="auto">
          <a:xfrm>
            <a:off x="928688" y="1912938"/>
            <a:ext cx="8215312" cy="3016250"/>
          </a:xfrm>
          <a:prstGeom prst="rect">
            <a:avLst/>
          </a:prstGeom>
          <a:noFill/>
          <a:ln w="9525">
            <a:noFill/>
            <a:miter lim="800000"/>
            <a:headEnd/>
            <a:tailEnd/>
          </a:ln>
        </p:spPr>
        <p:txBody>
          <a:bodyPr>
            <a:spAutoFit/>
          </a:bodyPr>
          <a:lstStyle/>
          <a:p>
            <a:r>
              <a:rPr lang="ja-JP" altLang="en-US" sz="2000" dirty="0">
                <a:latin typeface="HGP創英角ｺﾞｼｯｸUB" pitchFamily="50" charset="-128"/>
                <a:ea typeface="HGP創英角ｺﾞｼｯｸUB" pitchFamily="50" charset="-128"/>
              </a:rPr>
              <a:t>独自の救急トリアージシステムとは</a:t>
            </a:r>
            <a:endParaRPr lang="en-US" altLang="ja-JP" sz="2000" dirty="0">
              <a:latin typeface="HGP創英角ｺﾞｼｯｸUB" pitchFamily="50" charset="-128"/>
              <a:ea typeface="HGP創英角ｺﾞｼｯｸUB" pitchFamily="50" charset="-128"/>
            </a:endParaRPr>
          </a:p>
          <a:p>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要請患者の身体・精神・社会背景の情報を多面的にアセスメントし、安全・迅速に対応するため、</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独自のトリアージシステムを構築。</a:t>
            </a:r>
            <a:r>
              <a:rPr lang="ja-JP" altLang="en-US" sz="1400" dirty="0">
                <a:solidFill>
                  <a:srgbClr val="990033"/>
                </a:solidFill>
                <a:latin typeface="HGP創英角ｺﾞｼｯｸUB" pitchFamily="50" charset="-128"/>
                <a:ea typeface="HGP創英角ｺﾞｼｯｸUB" pitchFamily="50" charset="-128"/>
              </a:rPr>
              <a:t>トリアージ専門ナース</a:t>
            </a:r>
            <a:r>
              <a:rPr lang="ja-JP" altLang="en-US" sz="1400" dirty="0">
                <a:latin typeface="HGP創英角ｺﾞｼｯｸUB" pitchFamily="50" charset="-128"/>
                <a:ea typeface="HGP創英角ｺﾞｼｯｸUB" pitchFamily="50" charset="-128"/>
              </a:rPr>
              <a:t>を配置し、「</a:t>
            </a:r>
            <a:r>
              <a:rPr lang="ja-JP" altLang="en-US" sz="1400" dirty="0">
                <a:solidFill>
                  <a:srgbClr val="990033"/>
                </a:solidFill>
                <a:latin typeface="HGP創英角ｺﾞｼｯｸUB" pitchFamily="50" charset="-128"/>
                <a:ea typeface="HGP創英角ｺﾞｼｯｸUB" pitchFamily="50" charset="-128"/>
              </a:rPr>
              <a:t>救急インテークカード</a:t>
            </a:r>
            <a:r>
              <a:rPr lang="ja-JP" altLang="en-US" sz="1400" dirty="0">
                <a:latin typeface="HGP創英角ｺﾞｼｯｸUB" pitchFamily="50" charset="-128"/>
                <a:ea typeface="HGP創英角ｺﾞｼｯｸUB" pitchFamily="50" charset="-128"/>
              </a:rPr>
              <a:t>」を導入した。　</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この、救急インテークカードに記された対応基準どおりに評価・対応を行えば、新人やベテランは</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もちろん、職種を問わず「誰がやっても同じ結果」が得られるようになっている。</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救急要請があるたびに、医師に相談するのは非効率で、とても全数対応など望めない。</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トリアージ表による判断システムを採用していることが、全数対応を実現している大きな要因である。</a:t>
            </a:r>
            <a:endParaRPr lang="en-US" altLang="ja-JP" sz="1400" dirty="0">
              <a:latin typeface="HGP創英角ｺﾞｼｯｸUB" pitchFamily="50" charset="-128"/>
              <a:ea typeface="HGP創英角ｺﾞｼｯｸUB" pitchFamily="50" charset="-128"/>
            </a:endParaRPr>
          </a:p>
          <a:p>
            <a:r>
              <a:rPr lang="ja-JP" altLang="en-US" sz="800" dirty="0">
                <a:latin typeface="HGP創英角ｺﾞｼｯｸUB" pitchFamily="50" charset="-128"/>
                <a:ea typeface="HGP創英角ｺﾞｼｯｸUB" pitchFamily="50" charset="-128"/>
              </a:rPr>
              <a:t>　　</a:t>
            </a:r>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救急要請の対応困難事例を分析すると、精神疾患患者もしくは精神疾患に起因する症状を訴える</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要請リピーター群＝人格圏・自傷行為・アルコール関連の患者が長時間救急車を拘束し、真に救出が</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必要な現場への出動を妨げている。これらリピーター群に対し、行動療法を課し、次回からの頻回な</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要請を防止する。当院の行っているこの取り組みが、近年叫ばれている「ＱＱのコンビニ化」を食い止めて</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いるのである。</a:t>
            </a:r>
            <a:endParaRPr lang="en-US" altLang="ja-JP" sz="1400" dirty="0">
              <a:latin typeface="HGP創英角ｺﾞｼｯｸUB" pitchFamily="50" charset="-128"/>
              <a:ea typeface="HGP創英角ｺﾞｼｯｸUB" pitchFamily="50" charset="-128"/>
            </a:endParaRPr>
          </a:p>
        </p:txBody>
      </p:sp>
      <p:graphicFrame>
        <p:nvGraphicFramePr>
          <p:cNvPr id="35" name="表 34"/>
          <p:cNvGraphicFramePr>
            <a:graphicFrameLocks noGrp="1"/>
          </p:cNvGraphicFramePr>
          <p:nvPr/>
        </p:nvGraphicFramePr>
        <p:xfrm>
          <a:off x="971600" y="5157192"/>
          <a:ext cx="7560843" cy="1458113"/>
        </p:xfrm>
        <a:graphic>
          <a:graphicData uri="http://schemas.openxmlformats.org/drawingml/2006/table">
            <a:tbl>
              <a:tblPr firstRow="1" bandRow="1">
                <a:tableStyleId>{5FD0F851-EC5A-4D38-B0AD-8093EC10F338}</a:tableStyleId>
              </a:tblPr>
              <a:tblGrid>
                <a:gridCol w="742579"/>
                <a:gridCol w="558013"/>
                <a:gridCol w="549011"/>
                <a:gridCol w="571124"/>
                <a:gridCol w="571124"/>
                <a:gridCol w="571124"/>
                <a:gridCol w="571124"/>
                <a:gridCol w="571124"/>
                <a:gridCol w="571124"/>
                <a:gridCol w="571124"/>
                <a:gridCol w="571124"/>
                <a:gridCol w="571124"/>
                <a:gridCol w="571124"/>
              </a:tblGrid>
              <a:tr h="291009">
                <a:tc>
                  <a:txBody>
                    <a:bodyPr/>
                    <a:lstStyle/>
                    <a:p>
                      <a:pPr algn="ct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１月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２月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３月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４月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５月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６月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７月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８月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ja-JP" altLang="en-US" sz="800" dirty="0" smtClean="0"/>
                        <a:t>９月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en-US" altLang="ja-JP" sz="800" dirty="0" smtClean="0"/>
                        <a:t>10</a:t>
                      </a:r>
                      <a:r>
                        <a:rPr kumimoji="1" lang="ja-JP" altLang="en-US" sz="800" dirty="0" smtClean="0"/>
                        <a:t>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en-US" altLang="ja-JP" sz="800" dirty="0" smtClean="0"/>
                        <a:t>11</a:t>
                      </a:r>
                      <a:r>
                        <a:rPr kumimoji="1" lang="ja-JP" altLang="en-US" sz="800" dirty="0" smtClean="0"/>
                        <a:t>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c>
                  <a:txBody>
                    <a:bodyPr/>
                    <a:lstStyle/>
                    <a:p>
                      <a:pPr algn="ctr"/>
                      <a:r>
                        <a:rPr kumimoji="1" lang="en-US" altLang="ja-JP" sz="800" dirty="0" smtClean="0"/>
                        <a:t>12</a:t>
                      </a:r>
                      <a:r>
                        <a:rPr kumimoji="1" lang="ja-JP" altLang="en-US" sz="800" dirty="0" smtClean="0"/>
                        <a:t>月</a:t>
                      </a:r>
                      <a:endParaRPr kumimoji="1" lang="ja-JP" altLang="en-US" sz="800" b="0" dirty="0">
                        <a:latin typeface="HGP創英角ｺﾞｼｯｸUB" pitchFamily="50" charset="-128"/>
                        <a:ea typeface="HGP創英角ｺﾞｼｯｸUB" pitchFamily="50" charset="-128"/>
                      </a:endParaRPr>
                    </a:p>
                  </a:txBody>
                  <a:tcPr marL="68580" marR="68580" marT="66040" marB="66040"/>
                </a:tc>
              </a:tr>
              <a:tr h="224714">
                <a:tc>
                  <a:txBody>
                    <a:bodyPr/>
                    <a:lstStyle/>
                    <a:p>
                      <a:pPr algn="l" fontAlgn="ctr"/>
                      <a:r>
                        <a:rPr lang="ja-JP" altLang="en-US" sz="800" u="none" strike="noStrike" dirty="0" smtClean="0"/>
                        <a:t>相談数</a:t>
                      </a:r>
                      <a:endParaRPr lang="en-US" altLang="ja-JP" sz="8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solidFill>
                      <a:srgbClr val="C00000">
                        <a:alpha val="20000"/>
                      </a:srgbClr>
                    </a:solidFill>
                  </a:tcPr>
                </a:tc>
                <a:tc>
                  <a:txBody>
                    <a:bodyPr/>
                    <a:lstStyle/>
                    <a:p>
                      <a:pPr algn="ctr">
                        <a:spcAft>
                          <a:spcPts val="0"/>
                        </a:spcAft>
                      </a:pPr>
                      <a:r>
                        <a:rPr lang="en-US" sz="800" kern="100" dirty="0"/>
                        <a:t> 152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131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160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a:t> 164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183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a:t> 190</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solidFill>
                      <a:srgbClr val="C00000">
                        <a:alpha val="20000"/>
                      </a:srgbClr>
                    </a:solidFill>
                  </a:tcPr>
                </a:tc>
                <a:tc>
                  <a:txBody>
                    <a:bodyPr/>
                    <a:lstStyle/>
                    <a:p>
                      <a:pPr algn="ctr">
                        <a:spcAft>
                          <a:spcPts val="0"/>
                        </a:spcAft>
                      </a:pPr>
                      <a:r>
                        <a:rPr lang="en-US" sz="800" kern="100"/>
                        <a:t> 188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a:t> 188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a:t> 139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a:t> 166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169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a:t>
                      </a:r>
                      <a:r>
                        <a:rPr lang="en-US" sz="800" kern="100" dirty="0" smtClean="0"/>
                        <a:t>16</a:t>
                      </a:r>
                      <a:r>
                        <a:rPr lang="en-US" altLang="ja-JP" sz="800" kern="100" dirty="0" smtClean="0"/>
                        <a:t>7</a:t>
                      </a:r>
                      <a:r>
                        <a:rPr lang="en-US" sz="800" kern="100" dirty="0"/>
                        <a:t>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r>
              <a:tr h="213422">
                <a:tc>
                  <a:txBody>
                    <a:bodyPr/>
                    <a:lstStyle/>
                    <a:p>
                      <a:pPr algn="l" fontAlgn="ctr"/>
                      <a:r>
                        <a:rPr lang="ja-JP" altLang="en-US" sz="800" u="none" strike="noStrike" dirty="0" smtClean="0"/>
                        <a:t>救急入院</a:t>
                      </a:r>
                      <a:endParaRPr lang="en-US" altLang="ja-JP" sz="8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tc>
                <a:tc>
                  <a:txBody>
                    <a:bodyPr/>
                    <a:lstStyle/>
                    <a:p>
                      <a:pPr algn="ctr">
                        <a:spcAft>
                          <a:spcPts val="0"/>
                        </a:spcAft>
                      </a:pPr>
                      <a:r>
                        <a:rPr lang="en-US" sz="800" kern="100" dirty="0"/>
                        <a:t> 39</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dirty="0"/>
                        <a:t> 46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c>
                  <a:txBody>
                    <a:bodyPr/>
                    <a:lstStyle/>
                    <a:p>
                      <a:pPr algn="ctr">
                        <a:spcAft>
                          <a:spcPts val="0"/>
                        </a:spcAft>
                      </a:pPr>
                      <a:r>
                        <a:rPr lang="en-US" sz="800" kern="100" dirty="0"/>
                        <a:t> 50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c>
                  <a:txBody>
                    <a:bodyPr/>
                    <a:lstStyle/>
                    <a:p>
                      <a:pPr algn="ctr">
                        <a:spcAft>
                          <a:spcPts val="0"/>
                        </a:spcAft>
                      </a:pPr>
                      <a:r>
                        <a:rPr lang="en-US" sz="800" kern="100" dirty="0"/>
                        <a:t> 50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c>
                  <a:txBody>
                    <a:bodyPr/>
                    <a:lstStyle/>
                    <a:p>
                      <a:pPr algn="ctr">
                        <a:spcAft>
                          <a:spcPts val="0"/>
                        </a:spcAft>
                      </a:pPr>
                      <a:r>
                        <a:rPr lang="en-US" sz="800" kern="100" dirty="0"/>
                        <a:t> 55</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dirty="0"/>
                        <a:t> 73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c>
                  <a:txBody>
                    <a:bodyPr/>
                    <a:lstStyle/>
                    <a:p>
                      <a:pPr algn="ctr">
                        <a:spcAft>
                          <a:spcPts val="0"/>
                        </a:spcAft>
                      </a:pPr>
                      <a:r>
                        <a:rPr lang="en-US" sz="800" kern="100" dirty="0"/>
                        <a:t> 69</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a:t> 68</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a:t> 41</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a:t> 45</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lgn="ctr">
                        <a:spcAft>
                          <a:spcPts val="0"/>
                        </a:spcAft>
                      </a:pPr>
                      <a:r>
                        <a:rPr lang="en-US" sz="800" kern="100" dirty="0"/>
                        <a:t> 54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c>
                  <a:txBody>
                    <a:bodyPr/>
                    <a:lstStyle/>
                    <a:p>
                      <a:pPr algn="ctr">
                        <a:spcAft>
                          <a:spcPts val="0"/>
                        </a:spcAft>
                      </a:pPr>
                      <a:r>
                        <a:rPr lang="en-US" sz="800" kern="100" dirty="0"/>
                        <a:t> </a:t>
                      </a:r>
                      <a:r>
                        <a:rPr lang="en-US" altLang="ja-JP" sz="800" kern="100" dirty="0" smtClean="0"/>
                        <a:t>4</a:t>
                      </a:r>
                      <a:r>
                        <a:rPr lang="en-US" sz="800" kern="100" dirty="0" smtClean="0"/>
                        <a:t>4</a:t>
                      </a:r>
                      <a:r>
                        <a:rPr lang="en-US" sz="800" kern="100" dirty="0"/>
                        <a:t>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tc>
              </a:tr>
              <a:tr h="213422">
                <a:tc>
                  <a:txBody>
                    <a:bodyPr/>
                    <a:lstStyle/>
                    <a:p>
                      <a:pPr algn="l" fontAlgn="ctr"/>
                      <a:r>
                        <a:rPr lang="ja-JP" altLang="en-US" sz="800" u="none" strike="noStrike" dirty="0" smtClean="0"/>
                        <a:t>救急外来</a:t>
                      </a:r>
                      <a:endParaRPr lang="en-US" altLang="ja-JP" sz="8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solidFill>
                      <a:srgbClr val="C00000">
                        <a:alpha val="20000"/>
                      </a:srgbClr>
                    </a:solidFill>
                  </a:tcPr>
                </a:tc>
                <a:tc>
                  <a:txBody>
                    <a:bodyPr/>
                    <a:lstStyle/>
                    <a:p>
                      <a:pPr algn="ctr">
                        <a:spcAft>
                          <a:spcPts val="0"/>
                        </a:spcAft>
                      </a:pPr>
                      <a:r>
                        <a:rPr lang="en-US" sz="800" kern="100"/>
                        <a:t> 31</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solidFill>
                      <a:srgbClr val="C00000">
                        <a:alpha val="20000"/>
                      </a:srgbClr>
                    </a:solidFill>
                  </a:tcPr>
                </a:tc>
                <a:tc>
                  <a:txBody>
                    <a:bodyPr/>
                    <a:lstStyle/>
                    <a:p>
                      <a:pPr algn="ctr">
                        <a:spcAft>
                          <a:spcPts val="0"/>
                        </a:spcAft>
                      </a:pPr>
                      <a:r>
                        <a:rPr lang="en-US" sz="800" kern="100"/>
                        <a:t> 36 </a:t>
                      </a:r>
                      <a:endParaRPr lang="ja-JP" sz="800" kern="10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33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45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57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74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45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45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28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54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53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c>
                  <a:txBody>
                    <a:bodyPr/>
                    <a:lstStyle/>
                    <a:p>
                      <a:pPr algn="ctr">
                        <a:spcAft>
                          <a:spcPts val="0"/>
                        </a:spcAft>
                      </a:pPr>
                      <a:r>
                        <a:rPr lang="en-US" sz="800" kern="100" dirty="0"/>
                        <a:t> </a:t>
                      </a:r>
                      <a:r>
                        <a:rPr lang="en-US" altLang="ja-JP" sz="800" kern="100" dirty="0" smtClean="0"/>
                        <a:t>46</a:t>
                      </a:r>
                      <a:r>
                        <a:rPr lang="en-US" sz="800" kern="100" dirty="0"/>
                        <a:t> </a:t>
                      </a:r>
                      <a:endParaRPr lang="ja-JP" sz="800" kern="100" dirty="0">
                        <a:solidFill>
                          <a:schemeClr val="tx1"/>
                        </a:solidFill>
                        <a:latin typeface="HGP創英角ｺﾞｼｯｸUB" pitchFamily="50" charset="-128"/>
                        <a:ea typeface="HGP創英角ｺﾞｼｯｸUB" pitchFamily="50" charset="-128"/>
                        <a:cs typeface="Times New Roman"/>
                      </a:endParaRPr>
                    </a:p>
                  </a:txBody>
                  <a:tcPr marL="7144" marR="7144" marT="13758" marB="0" anchor="ctr">
                    <a:solidFill>
                      <a:srgbClr val="C00000">
                        <a:alpha val="20000"/>
                      </a:srgbClr>
                    </a:solidFill>
                  </a:tcPr>
                </a:tc>
              </a:tr>
              <a:tr h="515546">
                <a:tc>
                  <a:txBody>
                    <a:bodyPr/>
                    <a:lstStyle/>
                    <a:p>
                      <a:pPr algn="l" fontAlgn="ctr"/>
                      <a:r>
                        <a:rPr lang="ja-JP" altLang="en-US" sz="800" u="none" strike="noStrike" dirty="0" smtClean="0"/>
                        <a:t>救急からの入院の割合</a:t>
                      </a:r>
                      <a:endParaRPr lang="en-US" altLang="ja-JP" sz="800" b="0" i="0" u="none" strike="noStrike" dirty="0">
                        <a:solidFill>
                          <a:srgbClr val="000000"/>
                        </a:solidFill>
                        <a:latin typeface="HGP創英角ｺﾞｼｯｸUB" pitchFamily="50" charset="-128"/>
                        <a:ea typeface="HGP創英角ｺﾞｼｯｸUB" pitchFamily="50" charset="-128"/>
                      </a:endParaRPr>
                    </a:p>
                  </a:txBody>
                  <a:tcPr marL="7144" marR="7144" marT="13758" marB="0" anchor="ctr"/>
                </a:tc>
                <a:tc>
                  <a:txBody>
                    <a:bodyPr/>
                    <a:lstStyle/>
                    <a:p>
                      <a:pPr>
                        <a:spcAft>
                          <a:spcPts val="0"/>
                        </a:spcAft>
                      </a:pPr>
                      <a:r>
                        <a:rPr lang="en-US" sz="800" kern="100" dirty="0"/>
                        <a:t> 25.8 %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36.4 %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30.1 %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a:t> 30.5 % </a:t>
                      </a:r>
                      <a:endParaRPr lang="ja-JP" sz="800" kern="10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29.6 %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38.7 %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39.5 %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36.0 %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24.8 %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26.3 %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31.4 %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c>
                  <a:txBody>
                    <a:bodyPr/>
                    <a:lstStyle/>
                    <a:p>
                      <a:pPr>
                        <a:spcAft>
                          <a:spcPts val="0"/>
                        </a:spcAft>
                      </a:pPr>
                      <a:r>
                        <a:rPr lang="en-US" sz="800" kern="100" dirty="0"/>
                        <a:t> </a:t>
                      </a:r>
                      <a:r>
                        <a:rPr lang="en-US" altLang="ja-JP" sz="800" kern="100" dirty="0" smtClean="0"/>
                        <a:t>26.7</a:t>
                      </a:r>
                      <a:r>
                        <a:rPr lang="en-US" sz="800" kern="100" dirty="0"/>
                        <a:t> % </a:t>
                      </a:r>
                      <a:endParaRPr lang="ja-JP" sz="800" kern="100" dirty="0">
                        <a:solidFill>
                          <a:schemeClr val="tx1"/>
                        </a:solidFill>
                        <a:latin typeface="HGP創英角ｺﾞｼｯｸUB" pitchFamily="50" charset="-128"/>
                        <a:ea typeface="HGP創英角ｺﾞｼｯｸUB" pitchFamily="50" charset="-128"/>
                        <a:cs typeface="ＭＳ Ｐゴシック"/>
                      </a:endParaRPr>
                    </a:p>
                  </a:txBody>
                  <a:tcPr marL="7144" marR="7144" marT="13758" marB="0" anchor="ctr"/>
                </a:tc>
              </a:tr>
            </a:tbl>
          </a:graphicData>
        </a:graphic>
      </p:graphicFrame>
    </p:spTree>
    <p:extLst>
      <p:ext uri="{BB962C8B-B14F-4D97-AF65-F5344CB8AC3E}">
        <p14:creationId xmlns="" xmlns:p14="http://schemas.microsoft.com/office/powerpoint/2010/main" val="26245845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テキスト ボックス 3"/>
          <p:cNvSpPr txBox="1">
            <a:spLocks noChangeArrowheads="1"/>
          </p:cNvSpPr>
          <p:nvPr/>
        </p:nvSpPr>
        <p:spPr bwMode="auto">
          <a:xfrm>
            <a:off x="500063" y="0"/>
            <a:ext cx="8643937" cy="584200"/>
          </a:xfrm>
          <a:prstGeom prst="rect">
            <a:avLst/>
          </a:prstGeom>
          <a:solidFill>
            <a:srgbClr val="990033"/>
          </a:solidFill>
          <a:ln w="9525">
            <a:noFill/>
            <a:miter lim="800000"/>
            <a:headEnd/>
            <a:tailEnd/>
          </a:ln>
        </p:spPr>
        <p:txBody>
          <a:bodyPr>
            <a:spAutoFit/>
          </a:bodyPr>
          <a:lstStyle/>
          <a:p>
            <a:pPr algn="r"/>
            <a:r>
              <a:rPr lang="ja-JP" altLang="en-US" sz="3200">
                <a:solidFill>
                  <a:schemeClr val="bg1"/>
                </a:solidFill>
                <a:latin typeface="HGP創英角ｺﾞｼｯｸUB" pitchFamily="50" charset="-128"/>
                <a:ea typeface="HGP創英角ｺﾞｼｯｸUB" pitchFamily="50" charset="-128"/>
              </a:rPr>
              <a:t>部署</a:t>
            </a:r>
          </a:p>
        </p:txBody>
      </p:sp>
      <p:sp>
        <p:nvSpPr>
          <p:cNvPr id="21506" name="テキスト ボックス 6"/>
          <p:cNvSpPr txBox="1">
            <a:spLocks noChangeArrowheads="1"/>
          </p:cNvSpPr>
          <p:nvPr/>
        </p:nvSpPr>
        <p:spPr bwMode="auto">
          <a:xfrm rot="5400000">
            <a:off x="-3159918" y="3159918"/>
            <a:ext cx="6858000" cy="538163"/>
          </a:xfrm>
          <a:prstGeom prst="rect">
            <a:avLst/>
          </a:prstGeom>
          <a:solidFill>
            <a:srgbClr val="990033"/>
          </a:solidFill>
          <a:ln w="9525">
            <a:noFill/>
            <a:miter lim="800000"/>
            <a:headEnd/>
            <a:tailEnd/>
          </a:ln>
        </p:spPr>
        <p:txBody>
          <a:bodyPr tIns="0" anchor="ctr">
            <a:spAutoFit/>
          </a:bodyPr>
          <a:lstStyle/>
          <a:p>
            <a:pPr algn="r"/>
            <a:r>
              <a:rPr lang="en-US" altLang="ja-JP" sz="3200" b="1" dirty="0">
                <a:solidFill>
                  <a:schemeClr val="bg1"/>
                </a:solidFill>
                <a:latin typeface="Calibri" pitchFamily="34" charset="0"/>
              </a:rPr>
              <a:t>section</a:t>
            </a:r>
            <a:endParaRPr lang="ja-JP" altLang="en-US" sz="3200" b="1" dirty="0">
              <a:solidFill>
                <a:schemeClr val="bg1"/>
              </a:solidFill>
              <a:latin typeface="Calibri" pitchFamily="34" charset="0"/>
            </a:endParaRPr>
          </a:p>
        </p:txBody>
      </p:sp>
      <p:grpSp>
        <p:nvGrpSpPr>
          <p:cNvPr id="2" name="グループ化 59"/>
          <p:cNvGrpSpPr/>
          <p:nvPr/>
        </p:nvGrpSpPr>
        <p:grpSpPr>
          <a:xfrm>
            <a:off x="7715272" y="214290"/>
            <a:ext cx="357190" cy="285752"/>
            <a:chOff x="142844" y="142852"/>
            <a:chExt cx="428628" cy="357190"/>
          </a:xfrm>
          <a:solidFill>
            <a:schemeClr val="bg1"/>
          </a:solidFill>
        </p:grpSpPr>
        <p:sp>
          <p:nvSpPr>
            <p:cNvPr id="61" name="円弧 60"/>
            <p:cNvSpPr/>
            <p:nvPr/>
          </p:nvSpPr>
          <p:spPr>
            <a:xfrm>
              <a:off x="142844" y="142852"/>
              <a:ext cx="234725" cy="231621"/>
            </a:xfrm>
            <a:prstGeom prst="arc">
              <a:avLst>
                <a:gd name="adj1" fmla="val 5330482"/>
                <a:gd name="adj2" fmla="val 16122749"/>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2" name="直線コネクタ 61"/>
            <p:cNvCxnSpPr/>
            <p:nvPr/>
          </p:nvCxnSpPr>
          <p:spPr>
            <a:xfrm>
              <a:off x="255104" y="142852"/>
              <a:ext cx="112260" cy="215"/>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5400000">
              <a:off x="3286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rot="10800000">
              <a:off x="275515" y="220059"/>
              <a:ext cx="91849"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rot="10800000">
              <a:off x="255104" y="268314"/>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flipH="1" flipV="1">
              <a:off x="251498" y="244183"/>
              <a:ext cx="48147"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rot="5400000" flipH="1" flipV="1">
              <a:off x="31439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rot="10800000">
              <a:off x="255104" y="374473"/>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rot="5400000">
              <a:off x="37979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492050" y="181452"/>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18391" y="220059"/>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18391" y="142852"/>
              <a:ext cx="112260"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5400000">
              <a:off x="341240" y="345464"/>
              <a:ext cx="1544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10800000">
              <a:off x="163255" y="422728"/>
              <a:ext cx="255136" cy="215"/>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77" idx="0"/>
            </p:cNvCxnSpPr>
            <p:nvPr/>
          </p:nvCxnSpPr>
          <p:spPr>
            <a:xfrm rot="10800000" flipV="1">
              <a:off x="163255" y="499916"/>
              <a:ext cx="267967" cy="19"/>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5400000">
              <a:off x="124654" y="461328"/>
              <a:ext cx="77314" cy="113"/>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7" name="円弧 76"/>
            <p:cNvSpPr/>
            <p:nvPr/>
          </p:nvSpPr>
          <p:spPr>
            <a:xfrm flipH="1">
              <a:off x="295925" y="268314"/>
              <a:ext cx="275547" cy="231621"/>
            </a:xfrm>
            <a:prstGeom prst="arc">
              <a:avLst>
                <a:gd name="adj1" fmla="val 5330482"/>
                <a:gd name="adj2" fmla="val 16609802"/>
              </a:avLst>
            </a:prstGeom>
            <a:grpFill/>
            <a:ln w="28575">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78" name="直線コネクタ 77"/>
            <p:cNvCxnSpPr/>
            <p:nvPr/>
          </p:nvCxnSpPr>
          <p:spPr>
            <a:xfrm rot="5400000" flipH="1" flipV="1">
              <a:off x="202137" y="321280"/>
              <a:ext cx="106160" cy="227"/>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255104" y="268314"/>
              <a:ext cx="112260" cy="106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0" name="正方形/長方形 79"/>
            <p:cNvSpPr/>
            <p:nvPr/>
          </p:nvSpPr>
          <p:spPr>
            <a:xfrm>
              <a:off x="244898" y="142852"/>
              <a:ext cx="30616" cy="135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1" name="正方形/長方形 80"/>
            <p:cNvSpPr/>
            <p:nvPr/>
          </p:nvSpPr>
          <p:spPr>
            <a:xfrm>
              <a:off x="265309" y="142852"/>
              <a:ext cx="102054"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418391" y="142852"/>
              <a:ext cx="112260"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3" name="正方形/長方形 82"/>
            <p:cNvSpPr/>
            <p:nvPr/>
          </p:nvSpPr>
          <p:spPr>
            <a:xfrm>
              <a:off x="163255" y="422728"/>
              <a:ext cx="306163" cy="77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418391" y="277964"/>
              <a:ext cx="30616" cy="154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21508" name="テキスト ボックス 32"/>
          <p:cNvSpPr txBox="1">
            <a:spLocks noChangeArrowheads="1"/>
          </p:cNvSpPr>
          <p:nvPr/>
        </p:nvSpPr>
        <p:spPr bwMode="auto">
          <a:xfrm>
            <a:off x="962025" y="1000125"/>
            <a:ext cx="7786688" cy="1724025"/>
          </a:xfrm>
          <a:prstGeom prst="rect">
            <a:avLst/>
          </a:prstGeom>
          <a:noFill/>
          <a:ln w="9525">
            <a:noFill/>
            <a:miter lim="800000"/>
            <a:headEnd/>
            <a:tailEnd/>
          </a:ln>
        </p:spPr>
        <p:txBody>
          <a:bodyPr>
            <a:spAutoFit/>
          </a:bodyPr>
          <a:lstStyle/>
          <a:p>
            <a:r>
              <a:rPr lang="ja-JP" altLang="en-US" sz="2000">
                <a:latin typeface="HGP創英角ｺﾞｼｯｸUB" pitchFamily="50" charset="-128"/>
                <a:ea typeface="HGP創英角ｺﾞｼｯｸUB" pitchFamily="50" charset="-128"/>
              </a:rPr>
              <a:t>無痙攣通電療法 </a:t>
            </a:r>
            <a:r>
              <a:rPr lang="ja-JP" altLang="en-US" sz="2000">
                <a:solidFill>
                  <a:srgbClr val="990033"/>
                </a:solidFill>
                <a:latin typeface="HGP創英角ｺﾞｼｯｸUB" pitchFamily="50" charset="-128"/>
                <a:ea typeface="HGP創英角ｺﾞｼｯｸUB" pitchFamily="50" charset="-128"/>
              </a:rPr>
              <a:t>ＥＣＴ　</a:t>
            </a:r>
            <a:r>
              <a:rPr lang="ja-JP" altLang="en-US" sz="2000">
                <a:latin typeface="HGP創英角ｺﾞｼｯｸUB" pitchFamily="50" charset="-128"/>
                <a:ea typeface="HGP創英角ｺﾞｼｯｸUB" pitchFamily="50" charset="-128"/>
              </a:rPr>
              <a:t>（サイマトロン）</a:t>
            </a:r>
            <a:endParaRPr lang="en-US" altLang="ja-JP" sz="20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最新型の電気療法。副作用が少ない安全な治療法。麻酔で筋肉を弛緩させ、呼吸管理をしながら</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通電療法を行う。１日平均約</a:t>
            </a:r>
            <a:r>
              <a:rPr lang="ja-JP" altLang="en-US" sz="1400">
                <a:solidFill>
                  <a:srgbClr val="990033"/>
                </a:solidFill>
                <a:latin typeface="HGP創英角ｺﾞｼｯｸUB" pitchFamily="50" charset="-128"/>
                <a:ea typeface="HGP創英角ｺﾞｼｯｸUB" pitchFamily="50" charset="-128"/>
              </a:rPr>
              <a:t>２０</a:t>
            </a:r>
            <a:r>
              <a:rPr lang="ja-JP" altLang="en-US" sz="1400">
                <a:latin typeface="HGP創英角ｺﾞｼｯｸUB" pitchFamily="50" charset="-128"/>
                <a:ea typeface="HGP創英角ｺﾞｼｯｸUB" pitchFamily="50" charset="-128"/>
              </a:rPr>
              <a:t>件、カバー率</a:t>
            </a:r>
            <a:r>
              <a:rPr lang="ja-JP" altLang="en-US" sz="1400">
                <a:solidFill>
                  <a:srgbClr val="990033"/>
                </a:solidFill>
                <a:latin typeface="HGP創英角ｺﾞｼｯｸUB" pitchFamily="50" charset="-128"/>
                <a:ea typeface="HGP創英角ｺﾞｼｯｸUB" pitchFamily="50" charset="-128"/>
              </a:rPr>
              <a:t>１８</a:t>
            </a:r>
            <a:r>
              <a:rPr lang="ja-JP" altLang="en-US" sz="1400">
                <a:latin typeface="HGP創英角ｺﾞｼｯｸUB" pitchFamily="50" charset="-128"/>
                <a:ea typeface="HGP創英角ｺﾞｼｯｸUB" pitchFamily="50" charset="-128"/>
              </a:rPr>
              <a:t>％。日本で最多の症例数。</a:t>
            </a:r>
            <a:endParaRPr lang="en-US" altLang="ja-JP" sz="1400">
              <a:latin typeface="HGP創英角ｺﾞｼｯｸUB" pitchFamily="50" charset="-128"/>
              <a:ea typeface="HGP創英角ｺﾞｼｯｸUB" pitchFamily="50" charset="-128"/>
            </a:endParaRPr>
          </a:p>
          <a:p>
            <a:endParaRPr lang="en-US" altLang="ja-JP" sz="8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成仁病院では、患者さんに薬を大量投与することなく、薬物調整とこの通電療法の併用が、</a:t>
            </a:r>
            <a:endParaRPr lang="en-US" altLang="ja-JP" sz="1400">
              <a:latin typeface="HGP創英角ｺﾞｼｯｸUB" pitchFamily="50" charset="-128"/>
              <a:ea typeface="HGP創英角ｺﾞｼｯｸUB" pitchFamily="50" charset="-128"/>
            </a:endParaRPr>
          </a:p>
          <a:p>
            <a:r>
              <a:rPr lang="ja-JP" altLang="en-US" sz="1400">
                <a:latin typeface="HGP創英角ｺﾞｼｯｸUB" pitchFamily="50" charset="-128"/>
                <a:ea typeface="HGP創英角ｺﾞｼｯｸUB" pitchFamily="50" charset="-128"/>
              </a:rPr>
              <a:t>　　短期回復のカギとなっている。１クール６回（週３回実施）をベースにＥＣＴを行う。 </a:t>
            </a:r>
            <a:endParaRPr lang="en-US" altLang="ja-JP" sz="1400">
              <a:latin typeface="HGP創英角ｺﾞｼｯｸUB" pitchFamily="50" charset="-128"/>
              <a:ea typeface="HGP創英角ｺﾞｼｯｸUB" pitchFamily="50" charset="-128"/>
            </a:endParaRPr>
          </a:p>
          <a:p>
            <a:endParaRPr lang="ja-JP" altLang="en-US" sz="1400">
              <a:latin typeface="HGP創英角ｺﾞｼｯｸUB" pitchFamily="50" charset="-128"/>
              <a:ea typeface="HGP創英角ｺﾞｼｯｸUB" pitchFamily="50" charset="-128"/>
            </a:endParaRPr>
          </a:p>
        </p:txBody>
      </p:sp>
      <p:sp>
        <p:nvSpPr>
          <p:cNvPr id="41" name="テキスト ボックス 40"/>
          <p:cNvSpPr txBox="1"/>
          <p:nvPr/>
        </p:nvSpPr>
        <p:spPr>
          <a:xfrm>
            <a:off x="1331640" y="5085184"/>
            <a:ext cx="2765012" cy="307777"/>
          </a:xfrm>
          <a:prstGeom prst="rect">
            <a:avLst/>
          </a:prstGeom>
          <a:noFill/>
          <a:scene3d>
            <a:camera prst="orthographicFront"/>
            <a:lightRig rig="threePt" dir="t"/>
          </a:scene3d>
        </p:spPr>
        <p:txBody>
          <a:bodyPr>
            <a:spAutoFit/>
          </a:bodyPr>
          <a:lstStyle/>
          <a:p>
            <a:pPr fontAlgn="auto">
              <a:spcBef>
                <a:spcPts val="0"/>
              </a:spcBef>
              <a:spcAft>
                <a:spcPts val="0"/>
              </a:spcAft>
              <a:defRPr/>
            </a:pPr>
            <a:r>
              <a:rPr lang="en-US" altLang="ja-JP" sz="1400" dirty="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平成２５年</a:t>
            </a:r>
            <a:r>
              <a:rPr lang="ja-JP" altLang="en-US" sz="1400" dirty="0">
                <a:latin typeface="HGP創英角ｺﾞｼｯｸUB" pitchFamily="50" charset="-128"/>
                <a:ea typeface="HGP創英角ｺﾞｼｯｸUB" pitchFamily="50" charset="-128"/>
              </a:rPr>
              <a:t>のＥＣＴ実績</a:t>
            </a:r>
            <a:r>
              <a:rPr lang="en-US" altLang="ja-JP" sz="14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sp>
        <p:nvSpPr>
          <p:cNvPr id="21554" name="テキスト ボックス 31"/>
          <p:cNvSpPr txBox="1">
            <a:spLocks noChangeArrowheads="1"/>
          </p:cNvSpPr>
          <p:nvPr/>
        </p:nvSpPr>
        <p:spPr bwMode="auto">
          <a:xfrm>
            <a:off x="954088" y="2714625"/>
            <a:ext cx="7786687" cy="2278063"/>
          </a:xfrm>
          <a:prstGeom prst="rect">
            <a:avLst/>
          </a:prstGeom>
          <a:noFill/>
          <a:ln w="9525">
            <a:noFill/>
            <a:miter lim="800000"/>
            <a:headEnd/>
            <a:tailEnd/>
          </a:ln>
        </p:spPr>
        <p:txBody>
          <a:bodyPr>
            <a:spAutoFit/>
          </a:bodyPr>
          <a:lstStyle/>
          <a:p>
            <a:r>
              <a:rPr lang="ja-JP" altLang="en-US" sz="2000" dirty="0">
                <a:latin typeface="HGP創英角ｺﾞｼｯｸUB" pitchFamily="50" charset="-128"/>
                <a:ea typeface="HGP創英角ｺﾞｼｯｸUB" pitchFamily="50" charset="-128"/>
              </a:rPr>
              <a:t>ＥＣＴの適用について</a:t>
            </a:r>
            <a:endParaRPr lang="en-US" altLang="ja-JP" sz="2000" dirty="0">
              <a:latin typeface="HGP創英角ｺﾞｼｯｸUB" pitchFamily="50" charset="-128"/>
              <a:ea typeface="HGP創英角ｺﾞｼｯｸUB" pitchFamily="50" charset="-128"/>
            </a:endParaRPr>
          </a:p>
          <a:p>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以下のような疾患・症状の患者が適用となる</a:t>
            </a:r>
            <a:endParaRPr lang="en-US" altLang="ja-JP" sz="1400" dirty="0">
              <a:latin typeface="HGP創英角ｺﾞｼｯｸUB" pitchFamily="50" charset="-128"/>
              <a:ea typeface="HGP創英角ｺﾞｼｯｸUB" pitchFamily="50" charset="-128"/>
            </a:endParaRPr>
          </a:p>
          <a:p>
            <a:r>
              <a:rPr lang="ja-JP" altLang="en-US" sz="800" dirty="0">
                <a:latin typeface="HGP創英角ｺﾞｼｯｸUB" pitchFamily="50" charset="-128"/>
                <a:ea typeface="HGP創英角ｺﾞｼｯｸUB" pitchFamily="50" charset="-128"/>
              </a:rPr>
              <a:t>　　　</a:t>
            </a:r>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うつ病エピソード（単極性および双極性）、躁病、混合性感情状態、緊張病</a:t>
            </a:r>
            <a:br>
              <a:rPr lang="ja-JP" altLang="en-US" sz="1400" dirty="0">
                <a:latin typeface="HGP創英角ｺﾞｼｯｸUB" pitchFamily="50" charset="-128"/>
                <a:ea typeface="HGP創英角ｺﾞｼｯｸUB" pitchFamily="50" charset="-128"/>
              </a:rPr>
            </a:br>
            <a:r>
              <a:rPr lang="ja-JP" altLang="en-US" sz="1400" dirty="0">
                <a:latin typeface="HGP創英角ｺﾞｼｯｸUB" pitchFamily="50" charset="-128"/>
                <a:ea typeface="HGP創英角ｺﾞｼｯｸUB" pitchFamily="50" charset="-128"/>
              </a:rPr>
              <a:t>　　　顕著な感情症状を伴う統合失調症、統合失調感情障害</a:t>
            </a:r>
            <a:endParaRPr lang="en-US" altLang="ja-JP" sz="1400" dirty="0">
              <a:latin typeface="HGP創英角ｺﾞｼｯｸUB" pitchFamily="50" charset="-128"/>
              <a:ea typeface="HGP創英角ｺﾞｼｯｸUB" pitchFamily="50" charset="-128"/>
            </a:endParaRPr>
          </a:p>
          <a:p>
            <a:r>
              <a:rPr lang="ja-JP" altLang="en-US" sz="800" dirty="0">
                <a:latin typeface="HGP創英角ｺﾞｼｯｸUB" pitchFamily="50" charset="-128"/>
                <a:ea typeface="HGP創英角ｺﾞｼｯｸUB" pitchFamily="50" charset="-128"/>
              </a:rPr>
              <a:t>　</a:t>
            </a:r>
            <a:endParaRPr lang="en-US" altLang="ja-JP" sz="8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また自殺の危険性がある、栄養不良、緊張病、重症の精神病など、迅速な改善が求められる場合や</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他の治療の危険性が高いと</a:t>
            </a:r>
            <a:r>
              <a:rPr lang="ja-JP" altLang="en-US" sz="1400" dirty="0" smtClean="0">
                <a:latin typeface="HGP創英角ｺﾞｼｯｸUB" pitchFamily="50" charset="-128"/>
                <a:ea typeface="HGP創英角ｺﾞｼｯｸUB" pitchFamily="50" charset="-128"/>
              </a:rPr>
              <a:t>考えられる</a:t>
            </a:r>
            <a:r>
              <a:rPr lang="ja-JP" altLang="en-US" sz="1400" dirty="0">
                <a:latin typeface="HGP創英角ｺﾞｼｯｸUB" pitchFamily="50" charset="-128"/>
                <a:ea typeface="HGP創英角ｺﾞｼｯｸUB" pitchFamily="50" charset="-128"/>
              </a:rPr>
              <a:t>高齢者や妊婦など、薬物療法に反応しない例や副作用のため</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薬物を十分量使用できない患者に対しては積極的にＥＣＴを行うことで治療効果を高めることが可能。　</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外来通院でもこのＥＣＴは行われており、状態によっては入院が不要な患者も対象となっている。 　</a:t>
            </a:r>
          </a:p>
        </p:txBody>
      </p:sp>
      <p:graphicFrame>
        <p:nvGraphicFramePr>
          <p:cNvPr id="34" name="表 33"/>
          <p:cNvGraphicFramePr>
            <a:graphicFrameLocks noGrp="1"/>
          </p:cNvGraphicFramePr>
          <p:nvPr/>
        </p:nvGraphicFramePr>
        <p:xfrm>
          <a:off x="1187624" y="5445224"/>
          <a:ext cx="6768749" cy="905060"/>
        </p:xfrm>
        <a:graphic>
          <a:graphicData uri="http://schemas.openxmlformats.org/drawingml/2006/table">
            <a:tbl>
              <a:tblPr firstRow="1" bandRow="1">
                <a:tableStyleId>{5C22544A-7EE6-4342-B048-85BDC9FD1C3A}</a:tableStyleId>
              </a:tblPr>
              <a:tblGrid>
                <a:gridCol w="520673"/>
                <a:gridCol w="520673"/>
                <a:gridCol w="520673"/>
                <a:gridCol w="520673"/>
                <a:gridCol w="520673"/>
                <a:gridCol w="520673"/>
                <a:gridCol w="520673"/>
                <a:gridCol w="520673"/>
                <a:gridCol w="520673"/>
                <a:gridCol w="520673"/>
                <a:gridCol w="520673"/>
                <a:gridCol w="520673"/>
                <a:gridCol w="520673"/>
              </a:tblGrid>
              <a:tr h="440267">
                <a:tc>
                  <a:txBody>
                    <a:bodyPr/>
                    <a:lstStyle/>
                    <a:p>
                      <a:pPr algn="ctr"/>
                      <a:r>
                        <a:rPr kumimoji="1" lang="en-US" altLang="ja-JP" sz="1200" b="0" dirty="0" smtClean="0">
                          <a:latin typeface="HGP創英角ｺﾞｼｯｸUB" pitchFamily="50" charset="-128"/>
                          <a:ea typeface="HGP創英角ｺﾞｼｯｸUB" pitchFamily="50" charset="-128"/>
                        </a:rPr>
                        <a:t>1</a:t>
                      </a:r>
                      <a:r>
                        <a:rPr kumimoji="1" lang="ja-JP" altLang="en-US" sz="1200" b="0" dirty="0" smtClean="0">
                          <a:latin typeface="HGP創英角ｺﾞｼｯｸUB" pitchFamily="50" charset="-128"/>
                          <a:ea typeface="HGP創英角ｺﾞｼｯｸUB" pitchFamily="50" charset="-128"/>
                        </a:rPr>
                        <a:t>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２月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３月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４月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５月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６月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７月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８月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９月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en-US" altLang="ja-JP" sz="1200" b="0" dirty="0" smtClean="0">
                          <a:latin typeface="HGP創英角ｺﾞｼｯｸUB" pitchFamily="50" charset="-128"/>
                          <a:ea typeface="HGP創英角ｺﾞｼｯｸUB" pitchFamily="50" charset="-128"/>
                        </a:rPr>
                        <a:t>10</a:t>
                      </a:r>
                      <a:r>
                        <a:rPr kumimoji="1" lang="ja-JP" altLang="en-US" sz="1200" b="0" dirty="0" smtClean="0">
                          <a:latin typeface="HGP創英角ｺﾞｼｯｸUB" pitchFamily="50" charset="-128"/>
                          <a:ea typeface="HGP創英角ｺﾞｼｯｸUB" pitchFamily="50" charset="-128"/>
                        </a:rPr>
                        <a:t>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en-US" altLang="ja-JP" sz="1200" b="0" dirty="0" smtClean="0">
                          <a:latin typeface="HGP創英角ｺﾞｼｯｸUB" pitchFamily="50" charset="-128"/>
                          <a:ea typeface="HGP創英角ｺﾞｼｯｸUB" pitchFamily="50" charset="-128"/>
                        </a:rPr>
                        <a:t>11</a:t>
                      </a:r>
                      <a:r>
                        <a:rPr kumimoji="1" lang="ja-JP" altLang="en-US" sz="1200" b="0" dirty="0" smtClean="0">
                          <a:latin typeface="HGP創英角ｺﾞｼｯｸUB" pitchFamily="50" charset="-128"/>
                          <a:ea typeface="HGP創英角ｺﾞｼｯｸUB" pitchFamily="50" charset="-128"/>
                        </a:rPr>
                        <a:t>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en-US" altLang="ja-JP" sz="1200" b="0" dirty="0" smtClean="0">
                          <a:latin typeface="HGP創英角ｺﾞｼｯｸUB" pitchFamily="50" charset="-128"/>
                          <a:ea typeface="HGP創英角ｺﾞｼｯｸUB" pitchFamily="50" charset="-128"/>
                        </a:rPr>
                        <a:t>12</a:t>
                      </a:r>
                      <a:r>
                        <a:rPr kumimoji="1" lang="ja-JP" altLang="en-US" sz="1200" b="0" dirty="0" smtClean="0">
                          <a:latin typeface="HGP創英角ｺﾞｼｯｸUB" pitchFamily="50" charset="-128"/>
                          <a:ea typeface="HGP創英角ｺﾞｼｯｸUB" pitchFamily="50" charset="-128"/>
                        </a:rPr>
                        <a:t>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kumimoji="1" lang="ja-JP" altLang="en-US" sz="1200" b="0" dirty="0" smtClean="0">
                          <a:latin typeface="HGP創英角ｺﾞｼｯｸUB" pitchFamily="50" charset="-128"/>
                          <a:ea typeface="HGP創英角ｺﾞｼｯｸUB" pitchFamily="50" charset="-128"/>
                        </a:rPr>
                        <a:t>年計</a:t>
                      </a:r>
                      <a:endParaRPr kumimoji="1" lang="ja-JP" altLang="en-US" sz="1200" b="0" dirty="0">
                        <a:latin typeface="HGP創英角ｺﾞｼｯｸUB" pitchFamily="50" charset="-128"/>
                        <a:ea typeface="HGP創英角ｺﾞｼｯｸUB" pitchFamily="50" charset="-128"/>
                      </a:endParaRPr>
                    </a:p>
                  </a:txBody>
                  <a:tcPr marL="68580" marR="68580" marT="66040" marB="6604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464793">
                <a:tc>
                  <a:txBody>
                    <a:bodyPr/>
                    <a:lstStyle/>
                    <a:p>
                      <a:pPr algn="ctr" fontAlgn="ctr"/>
                      <a:r>
                        <a:rPr lang="en-US" altLang="ja-JP" sz="1200" b="1" i="0" u="none" strike="noStrike" dirty="0" smtClean="0">
                          <a:solidFill>
                            <a:srgbClr val="000000"/>
                          </a:solidFill>
                          <a:latin typeface="ＭＳ Ｐゴシック"/>
                        </a:rPr>
                        <a:t>130</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158</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210</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159</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141</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238</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229</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155</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187</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179</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193</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225</a:t>
                      </a:r>
                      <a:endParaRPr lang="en-US" altLang="ja-JP" sz="1200" b="1" i="0" u="none" strike="noStrike" dirty="0">
                        <a:solidFill>
                          <a:srgbClr val="000000"/>
                        </a:solidFill>
                        <a:latin typeface="ＭＳ Ｐゴシック"/>
                      </a:endParaRP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200" b="1" i="0" u="none" strike="noStrike" dirty="0" smtClean="0">
                          <a:solidFill>
                            <a:srgbClr val="000000"/>
                          </a:solidFill>
                          <a:latin typeface="ＭＳ Ｐゴシック"/>
                        </a:rPr>
                        <a:t>2204</a:t>
                      </a:r>
                    </a:p>
                  </a:txBody>
                  <a:tcPr marL="7144" marR="7144" marT="1375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21522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画面に合わせる (4:3)</PresentationFormat>
  <Paragraphs>540</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cyamada</dc:creator>
  <cp:lastModifiedBy>cyamada</cp:lastModifiedBy>
  <cp:revision>1</cp:revision>
  <dcterms:created xsi:type="dcterms:W3CDTF">2014-02-28T02:07:24Z</dcterms:created>
  <dcterms:modified xsi:type="dcterms:W3CDTF">2014-02-28T02:08:19Z</dcterms:modified>
</cp:coreProperties>
</file>